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56" r:id="rId2"/>
    <p:sldId id="426" r:id="rId3"/>
    <p:sldId id="427" r:id="rId4"/>
    <p:sldId id="428" r:id="rId5"/>
    <p:sldId id="359" r:id="rId6"/>
    <p:sldId id="371" r:id="rId7"/>
    <p:sldId id="372" r:id="rId8"/>
    <p:sldId id="373" r:id="rId9"/>
    <p:sldId id="370" r:id="rId10"/>
    <p:sldId id="369" r:id="rId11"/>
    <p:sldId id="365" r:id="rId12"/>
    <p:sldId id="414" r:id="rId13"/>
    <p:sldId id="377" r:id="rId14"/>
    <p:sldId id="374" r:id="rId15"/>
    <p:sldId id="375" r:id="rId16"/>
    <p:sldId id="378" r:id="rId17"/>
    <p:sldId id="376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417" r:id="rId28"/>
    <p:sldId id="418" r:id="rId29"/>
    <p:sldId id="392" r:id="rId30"/>
    <p:sldId id="394" r:id="rId31"/>
    <p:sldId id="397" r:id="rId32"/>
    <p:sldId id="429" r:id="rId33"/>
    <p:sldId id="430" r:id="rId34"/>
    <p:sldId id="431" r:id="rId35"/>
    <p:sldId id="432" r:id="rId36"/>
    <p:sldId id="396" r:id="rId37"/>
    <p:sldId id="398" r:id="rId38"/>
    <p:sldId id="399" r:id="rId39"/>
    <p:sldId id="401" r:id="rId40"/>
    <p:sldId id="402" r:id="rId41"/>
    <p:sldId id="403" r:id="rId42"/>
    <p:sldId id="404" r:id="rId43"/>
    <p:sldId id="405" r:id="rId44"/>
    <p:sldId id="395" r:id="rId45"/>
    <p:sldId id="406" r:id="rId46"/>
    <p:sldId id="407" r:id="rId47"/>
    <p:sldId id="419" r:id="rId48"/>
    <p:sldId id="420" r:id="rId49"/>
    <p:sldId id="421" r:id="rId50"/>
    <p:sldId id="423" r:id="rId51"/>
    <p:sldId id="367" r:id="rId52"/>
    <p:sldId id="408" r:id="rId53"/>
    <p:sldId id="413" r:id="rId54"/>
    <p:sldId id="412" r:id="rId55"/>
    <p:sldId id="409" r:id="rId56"/>
    <p:sldId id="411" r:id="rId57"/>
    <p:sldId id="424" r:id="rId58"/>
    <p:sldId id="368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6E6E6"/>
    <a:srgbClr val="046C18"/>
    <a:srgbClr val="10603E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ADF2F9-E782-44DA-B7B5-A9C3624B139F}" v="51" dt="2021-07-11T04:27:43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884" autoAdjust="0"/>
  </p:normalViewPr>
  <p:slideViewPr>
    <p:cSldViewPr snapToGrid="0">
      <p:cViewPr varScale="1">
        <p:scale>
          <a:sx n="67" d="100"/>
          <a:sy n="67" d="100"/>
        </p:scale>
        <p:origin x="8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távio César Marchetti" userId="7ccb65decbd4768c" providerId="LiveId" clId="{E9ADF2F9-E782-44DA-B7B5-A9C3624B139F}"/>
    <pc:docChg chg="undo custSel addSld delSld modSld">
      <pc:chgData name="Otávio César Marchetti" userId="7ccb65decbd4768c" providerId="LiveId" clId="{E9ADF2F9-E782-44DA-B7B5-A9C3624B139F}" dt="2021-07-11T04:27:45.204" v="249" actId="26606"/>
      <pc:docMkLst>
        <pc:docMk/>
      </pc:docMkLst>
      <pc:sldChg chg="addSp modSp mod setBg">
        <pc:chgData name="Otávio César Marchetti" userId="7ccb65decbd4768c" providerId="LiveId" clId="{E9ADF2F9-E782-44DA-B7B5-A9C3624B139F}" dt="2021-07-11T04:23:02.768" v="242" actId="26606"/>
        <pc:sldMkLst>
          <pc:docMk/>
          <pc:sldMk cId="3612662052" sldId="368"/>
        </pc:sldMkLst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71" creationId="{F3060C83-F051-4F0E-ABAD-AA0DFC48B218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73" creationId="{83C98ABE-055B-441F-B07E-44F97F083C39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75" creationId="{29FDB030-9B49-4CED-8CCD-4D99382388AC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77" creationId="{3783CA14-24A1-485C-8B30-D6A5D87987AD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79" creationId="{9A97C86A-04D6-40F7-AE84-31AB43E6A846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81" creationId="{FF9F2414-84E8-453E-B1F3-389FDE8192D9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83" creationId="{3ECA69A1-7536-43AC-85EF-C7106179F5ED}"/>
          </ac:spMkLst>
        </pc:spChg>
        <pc:picChg chg="add mod">
          <ac:chgData name="Otávio César Marchetti" userId="7ccb65decbd4768c" providerId="LiveId" clId="{E9ADF2F9-E782-44DA-B7B5-A9C3624B139F}" dt="2021-07-11T04:23:02.768" v="242" actId="26606"/>
          <ac:picMkLst>
            <pc:docMk/>
            <pc:sldMk cId="3612662052" sldId="368"/>
            <ac:picMk id="3074" creationId="{AB48AEB7-678F-48D7-ABB4-8902FDB967E0}"/>
          </ac:picMkLst>
        </pc:picChg>
      </pc:sldChg>
      <pc:sldChg chg="modSp">
        <pc:chgData name="Otávio César Marchetti" userId="7ccb65decbd4768c" providerId="LiveId" clId="{E9ADF2F9-E782-44DA-B7B5-A9C3624B139F}" dt="2021-07-11T03:02:46.252" v="42" actId="207"/>
        <pc:sldMkLst>
          <pc:docMk/>
          <pc:sldMk cId="2339651532" sldId="382"/>
        </pc:sldMkLst>
        <pc:graphicFrameChg chg="mod">
          <ac:chgData name="Otávio César Marchetti" userId="7ccb65decbd4768c" providerId="LiveId" clId="{E9ADF2F9-E782-44DA-B7B5-A9C3624B139F}" dt="2021-07-11T03:02:46.252" v="42" actId="207"/>
          <ac:graphicFrameMkLst>
            <pc:docMk/>
            <pc:sldMk cId="2339651532" sldId="382"/>
            <ac:graphicFrameMk id="7" creationId="{F225959E-8931-9646-8735-90085E284C45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29:42.852" v="44"/>
        <pc:sldMkLst>
          <pc:docMk/>
          <pc:sldMk cId="1872782224" sldId="383"/>
        </pc:sldMkLst>
        <pc:graphicFrameChg chg="add mod">
          <ac:chgData name="Otávio César Marchetti" userId="7ccb65decbd4768c" providerId="LiveId" clId="{E9ADF2F9-E782-44DA-B7B5-A9C3624B139F}" dt="2021-07-11T03:29:42.852" v="44"/>
          <ac:graphicFrameMkLst>
            <pc:docMk/>
            <pc:sldMk cId="1872782224" sldId="383"/>
            <ac:graphicFrameMk id="5" creationId="{A46DACCE-92E1-4508-87D8-921F5017E844}"/>
          </ac:graphicFrameMkLst>
        </pc:graphicFrameChg>
        <pc:graphicFrameChg chg="del">
          <ac:chgData name="Otávio César Marchetti" userId="7ccb65decbd4768c" providerId="LiveId" clId="{E9ADF2F9-E782-44DA-B7B5-A9C3624B139F}" dt="2021-07-11T03:29:42.630" v="43" actId="478"/>
          <ac:graphicFrameMkLst>
            <pc:docMk/>
            <pc:sldMk cId="1872782224" sldId="383"/>
            <ac:graphicFrameMk id="7" creationId="{F225959E-8931-9646-8735-90085E284C45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29:46.805" v="46"/>
        <pc:sldMkLst>
          <pc:docMk/>
          <pc:sldMk cId="127971816" sldId="384"/>
        </pc:sldMkLst>
        <pc:graphicFrameChg chg="del">
          <ac:chgData name="Otávio César Marchetti" userId="7ccb65decbd4768c" providerId="LiveId" clId="{E9ADF2F9-E782-44DA-B7B5-A9C3624B139F}" dt="2021-07-11T03:29:46.628" v="45" actId="478"/>
          <ac:graphicFrameMkLst>
            <pc:docMk/>
            <pc:sldMk cId="127971816" sldId="384"/>
            <ac:graphicFrameMk id="7" creationId="{F225959E-8931-9646-8735-90085E284C45}"/>
          </ac:graphicFrameMkLst>
        </pc:graphicFrameChg>
        <pc:graphicFrameChg chg="add mod">
          <ac:chgData name="Otávio César Marchetti" userId="7ccb65decbd4768c" providerId="LiveId" clId="{E9ADF2F9-E782-44DA-B7B5-A9C3624B139F}" dt="2021-07-11T03:29:46.805" v="46"/>
          <ac:graphicFrameMkLst>
            <pc:docMk/>
            <pc:sldMk cId="127971816" sldId="384"/>
            <ac:graphicFrameMk id="8" creationId="{121C1F94-E31B-41B0-BBBD-9E5F5ED214B7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29:50.477" v="48"/>
        <pc:sldMkLst>
          <pc:docMk/>
          <pc:sldMk cId="1104154188" sldId="385"/>
        </pc:sldMkLst>
        <pc:graphicFrameChg chg="del">
          <ac:chgData name="Otávio César Marchetti" userId="7ccb65decbd4768c" providerId="LiveId" clId="{E9ADF2F9-E782-44DA-B7B5-A9C3624B139F}" dt="2021-07-11T03:29:50.300" v="47" actId="478"/>
          <ac:graphicFrameMkLst>
            <pc:docMk/>
            <pc:sldMk cId="1104154188" sldId="385"/>
            <ac:graphicFrameMk id="7" creationId="{F225959E-8931-9646-8735-90085E284C45}"/>
          </ac:graphicFrameMkLst>
        </pc:graphicFrameChg>
        <pc:graphicFrameChg chg="add mod">
          <ac:chgData name="Otávio César Marchetti" userId="7ccb65decbd4768c" providerId="LiveId" clId="{E9ADF2F9-E782-44DA-B7B5-A9C3624B139F}" dt="2021-07-11T03:29:50.477" v="48"/>
          <ac:graphicFrameMkLst>
            <pc:docMk/>
            <pc:sldMk cId="1104154188" sldId="385"/>
            <ac:graphicFrameMk id="11" creationId="{B51BD816-E1E7-44A2-9104-C42BE19C9C7F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29:54.259" v="50"/>
        <pc:sldMkLst>
          <pc:docMk/>
          <pc:sldMk cId="433064285" sldId="386"/>
        </pc:sldMkLst>
        <pc:graphicFrameChg chg="del">
          <ac:chgData name="Otávio César Marchetti" userId="7ccb65decbd4768c" providerId="LiveId" clId="{E9ADF2F9-E782-44DA-B7B5-A9C3624B139F}" dt="2021-07-11T03:29:54.021" v="49" actId="478"/>
          <ac:graphicFrameMkLst>
            <pc:docMk/>
            <pc:sldMk cId="433064285" sldId="386"/>
            <ac:graphicFrameMk id="7" creationId="{F225959E-8931-9646-8735-90085E284C45}"/>
          </ac:graphicFrameMkLst>
        </pc:graphicFrameChg>
        <pc:graphicFrameChg chg="add mod">
          <ac:chgData name="Otávio César Marchetti" userId="7ccb65decbd4768c" providerId="LiveId" clId="{E9ADF2F9-E782-44DA-B7B5-A9C3624B139F}" dt="2021-07-11T03:29:54.259" v="50"/>
          <ac:graphicFrameMkLst>
            <pc:docMk/>
            <pc:sldMk cId="433064285" sldId="386"/>
            <ac:graphicFrameMk id="12" creationId="{1177DE3D-BC1A-4C26-8F6D-01807C77C772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29:57.739" v="52"/>
        <pc:sldMkLst>
          <pc:docMk/>
          <pc:sldMk cId="531897907" sldId="387"/>
        </pc:sldMkLst>
        <pc:graphicFrameChg chg="del">
          <ac:chgData name="Otávio César Marchetti" userId="7ccb65decbd4768c" providerId="LiveId" clId="{E9ADF2F9-E782-44DA-B7B5-A9C3624B139F}" dt="2021-07-11T03:29:57.564" v="51" actId="478"/>
          <ac:graphicFrameMkLst>
            <pc:docMk/>
            <pc:sldMk cId="531897907" sldId="387"/>
            <ac:graphicFrameMk id="7" creationId="{F225959E-8931-9646-8735-90085E284C45}"/>
          </ac:graphicFrameMkLst>
        </pc:graphicFrameChg>
        <pc:graphicFrameChg chg="add mod">
          <ac:chgData name="Otávio César Marchetti" userId="7ccb65decbd4768c" providerId="LiveId" clId="{E9ADF2F9-E782-44DA-B7B5-A9C3624B139F}" dt="2021-07-11T03:29:57.739" v="52"/>
          <ac:graphicFrameMkLst>
            <pc:docMk/>
            <pc:sldMk cId="531897907" sldId="387"/>
            <ac:graphicFrameMk id="13" creationId="{2B36D352-D16A-4EA0-809B-444DBFC78D36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00:18.575" v="32" actId="122"/>
        <pc:sldMkLst>
          <pc:docMk/>
          <pc:sldMk cId="3808037105" sldId="394"/>
        </pc:sldMkLst>
        <pc:spChg chg="add del mod">
          <ac:chgData name="Otávio César Marchetti" userId="7ccb65decbd4768c" providerId="LiveId" clId="{E9ADF2F9-E782-44DA-B7B5-A9C3624B139F}" dt="2021-07-11T02:57:36.720" v="2" actId="478"/>
          <ac:spMkLst>
            <pc:docMk/>
            <pc:sldMk cId="3808037105" sldId="394"/>
            <ac:spMk id="7" creationId="{2C1E778E-D84E-45C6-93C6-9A473EC4E23A}"/>
          </ac:spMkLst>
        </pc:spChg>
        <pc:graphicFrameChg chg="del">
          <ac:chgData name="Otávio César Marchetti" userId="7ccb65decbd4768c" providerId="LiveId" clId="{E9ADF2F9-E782-44DA-B7B5-A9C3624B139F}" dt="2021-07-11T02:57:34.227" v="1" actId="478"/>
          <ac:graphicFrameMkLst>
            <pc:docMk/>
            <pc:sldMk cId="3808037105" sldId="394"/>
            <ac:graphicFrameMk id="4" creationId="{6CD87C02-9B67-4731-B41A-1CE7C36A1462}"/>
          </ac:graphicFrameMkLst>
        </pc:graphicFrameChg>
        <pc:graphicFrameChg chg="add mod modGraphic">
          <ac:chgData name="Otávio César Marchetti" userId="7ccb65decbd4768c" providerId="LiveId" clId="{E9ADF2F9-E782-44DA-B7B5-A9C3624B139F}" dt="2021-07-11T03:00:18.575" v="32" actId="122"/>
          <ac:graphicFrameMkLst>
            <pc:docMk/>
            <pc:sldMk cId="3808037105" sldId="394"/>
            <ac:graphicFrameMk id="5" creationId="{F0054D2D-3A37-49BC-8318-170387ADC31F}"/>
          </ac:graphicFrameMkLst>
        </pc:graphicFrameChg>
      </pc:sldChg>
      <pc:sldChg chg="addSp delSp modSp add del mod setBg">
        <pc:chgData name="Otávio César Marchetti" userId="7ccb65decbd4768c" providerId="LiveId" clId="{E9ADF2F9-E782-44DA-B7B5-A9C3624B139F}" dt="2021-07-11T03:36:23.373" v="115" actId="20577"/>
        <pc:sldMkLst>
          <pc:docMk/>
          <pc:sldMk cId="668565206" sldId="397"/>
        </pc:sldMkLst>
        <pc:spChg chg="del">
          <ac:chgData name="Otávio César Marchetti" userId="7ccb65decbd4768c" providerId="LiveId" clId="{E9ADF2F9-E782-44DA-B7B5-A9C3624B139F}" dt="2021-07-11T03:33:22.211" v="53" actId="478"/>
          <ac:spMkLst>
            <pc:docMk/>
            <pc:sldMk cId="668565206" sldId="397"/>
            <ac:spMk id="2" creationId="{94E0D29A-898A-4939-99EF-983D15B12447}"/>
          </ac:spMkLst>
        </pc:spChg>
        <pc:spChg chg="del">
          <ac:chgData name="Otávio César Marchetti" userId="7ccb65decbd4768c" providerId="LiveId" clId="{E9ADF2F9-E782-44DA-B7B5-A9C3624B139F}" dt="2021-07-11T03:33:22.211" v="53" actId="478"/>
          <ac:spMkLst>
            <pc:docMk/>
            <pc:sldMk cId="668565206" sldId="397"/>
            <ac:spMk id="3" creationId="{78093088-B12F-4F45-8DC8-C8F0F23E8D55}"/>
          </ac:spMkLst>
        </pc:spChg>
        <pc:spChg chg="add mod">
          <ac:chgData name="Otávio César Marchetti" userId="7ccb65decbd4768c" providerId="LiveId" clId="{E9ADF2F9-E782-44DA-B7B5-A9C3624B139F}" dt="2021-07-11T03:36:23.373" v="115" actId="20577"/>
          <ac:spMkLst>
            <pc:docMk/>
            <pc:sldMk cId="668565206" sldId="397"/>
            <ac:spMk id="10" creationId="{40B93D89-0782-45F7-A390-92BB22B79381}"/>
          </ac:spMkLst>
        </pc:spChg>
        <pc:spChg chg="add del">
          <ac:chgData name="Otávio César Marchetti" userId="7ccb65decbd4768c" providerId="LiveId" clId="{E9ADF2F9-E782-44DA-B7B5-A9C3624B139F}" dt="2021-07-11T03:33:40.903" v="58" actId="26606"/>
          <ac:spMkLst>
            <pc:docMk/>
            <pc:sldMk cId="668565206" sldId="397"/>
            <ac:spMk id="71" creationId="{42A4FC2C-047E-45A5-965D-8E1E3BF09BC6}"/>
          </ac:spMkLst>
        </pc:spChg>
        <pc:spChg chg="add del">
          <ac:chgData name="Otávio César Marchetti" userId="7ccb65decbd4768c" providerId="LiveId" clId="{E9ADF2F9-E782-44DA-B7B5-A9C3624B139F}" dt="2021-07-11T03:33:43.264" v="64" actId="26606"/>
          <ac:spMkLst>
            <pc:docMk/>
            <pc:sldMk cId="668565206" sldId="397"/>
            <ac:spMk id="73" creationId="{56065185-5C34-4F86-AA96-AA4D065B0EF4}"/>
          </ac:spMkLst>
        </pc:spChg>
        <pc:spChg chg="add del">
          <ac:chgData name="Otávio César Marchetti" userId="7ccb65decbd4768c" providerId="LiveId" clId="{E9ADF2F9-E782-44DA-B7B5-A9C3624B139F}" dt="2021-07-11T03:33:41.501" v="60" actId="26606"/>
          <ac:spMkLst>
            <pc:docMk/>
            <pc:sldMk cId="668565206" sldId="397"/>
            <ac:spMk id="1028" creationId="{B670DBD5-770C-4383-9F54-5B86E86BD5BB}"/>
          </ac:spMkLst>
        </pc:spChg>
        <pc:spChg chg="add del">
          <ac:chgData name="Otávio César Marchetti" userId="7ccb65decbd4768c" providerId="LiveId" clId="{E9ADF2F9-E782-44DA-B7B5-A9C3624B139F}" dt="2021-07-11T03:33:43.264" v="64" actId="26606"/>
          <ac:spMkLst>
            <pc:docMk/>
            <pc:sldMk cId="668565206" sldId="397"/>
            <ac:spMk id="1029" creationId="{C83A5C14-ED91-4CD1-809E-D29FF97C9AF5}"/>
          </ac:spMkLst>
        </pc:spChg>
        <pc:picChg chg="add mod">
          <ac:chgData name="Otávio César Marchetti" userId="7ccb65decbd4768c" providerId="LiveId" clId="{E9ADF2F9-E782-44DA-B7B5-A9C3624B139F}" dt="2021-07-11T03:36:06.089" v="70" actId="14100"/>
          <ac:picMkLst>
            <pc:docMk/>
            <pc:sldMk cId="668565206" sldId="397"/>
            <ac:picMk id="4" creationId="{23EAE02D-220C-467A-8F26-E2821EB38DC7}"/>
          </ac:picMkLst>
        </pc:picChg>
        <pc:picChg chg="add del mod">
          <ac:chgData name="Otávio César Marchetti" userId="7ccb65decbd4768c" providerId="LiveId" clId="{E9ADF2F9-E782-44DA-B7B5-A9C3624B139F}" dt="2021-07-11T03:36:01.692" v="68" actId="478"/>
          <ac:picMkLst>
            <pc:docMk/>
            <pc:sldMk cId="668565206" sldId="397"/>
            <ac:picMk id="1026" creationId="{C1B5890C-7DC8-4CD1-8E7E-28C0150CD190}"/>
          </ac:picMkLst>
        </pc:picChg>
      </pc:sldChg>
      <pc:sldChg chg="delSp mod">
        <pc:chgData name="Otávio César Marchetti" userId="7ccb65decbd4768c" providerId="LiveId" clId="{E9ADF2F9-E782-44DA-B7B5-A9C3624B139F}" dt="2021-07-11T04:14:04.614" v="117" actId="478"/>
        <pc:sldMkLst>
          <pc:docMk/>
          <pc:sldMk cId="3309622191" sldId="402"/>
        </pc:sldMkLst>
        <pc:cxnChg chg="del">
          <ac:chgData name="Otávio César Marchetti" userId="7ccb65decbd4768c" providerId="LiveId" clId="{E9ADF2F9-E782-44DA-B7B5-A9C3624B139F}" dt="2021-07-11T04:14:02.975" v="116" actId="478"/>
          <ac:cxnSpMkLst>
            <pc:docMk/>
            <pc:sldMk cId="3309622191" sldId="402"/>
            <ac:cxnSpMk id="24" creationId="{C1DABB84-D5AD-4731-88C5-2EB70025CBCB}"/>
          </ac:cxnSpMkLst>
        </pc:cxnChg>
        <pc:cxnChg chg="del">
          <ac:chgData name="Otávio César Marchetti" userId="7ccb65decbd4768c" providerId="LiveId" clId="{E9ADF2F9-E782-44DA-B7B5-A9C3624B139F}" dt="2021-07-11T04:14:04.614" v="117" actId="478"/>
          <ac:cxnSpMkLst>
            <pc:docMk/>
            <pc:sldMk cId="3309622191" sldId="402"/>
            <ac:cxnSpMk id="26" creationId="{D61E2F33-34A6-4D3C-AAD2-027E18E23CAD}"/>
          </ac:cxnSpMkLst>
        </pc:cxnChg>
      </pc:sldChg>
      <pc:sldChg chg="addSp delSp modSp add mod">
        <pc:chgData name="Otávio César Marchetti" userId="7ccb65decbd4768c" providerId="LiveId" clId="{E9ADF2F9-E782-44DA-B7B5-A9C3624B139F}" dt="2021-07-11T04:15:48.351" v="163" actId="1076"/>
        <pc:sldMkLst>
          <pc:docMk/>
          <pc:sldMk cId="2260141031" sldId="419"/>
        </pc:sldMkLst>
        <pc:spChg chg="del">
          <ac:chgData name="Otávio César Marchetti" userId="7ccb65decbd4768c" providerId="LiveId" clId="{E9ADF2F9-E782-44DA-B7B5-A9C3624B139F}" dt="2021-07-11T04:15:22.086" v="157" actId="478"/>
          <ac:spMkLst>
            <pc:docMk/>
            <pc:sldMk cId="2260141031" sldId="419"/>
            <ac:spMk id="4" creationId="{D355BB39-9CAA-4076-B42F-0EE555D20164}"/>
          </ac:spMkLst>
        </pc:spChg>
        <pc:spChg chg="del">
          <ac:chgData name="Otávio César Marchetti" userId="7ccb65decbd4768c" providerId="LiveId" clId="{E9ADF2F9-E782-44DA-B7B5-A9C3624B139F}" dt="2021-07-11T04:15:24.431" v="158" actId="478"/>
          <ac:spMkLst>
            <pc:docMk/>
            <pc:sldMk cId="2260141031" sldId="419"/>
            <ac:spMk id="5" creationId="{90982453-695E-4750-A2DA-DC2F985E0FA3}"/>
          </ac:spMkLst>
        </pc:spChg>
        <pc:spChg chg="mod">
          <ac:chgData name="Otávio César Marchetti" userId="7ccb65decbd4768c" providerId="LiveId" clId="{E9ADF2F9-E782-44DA-B7B5-A9C3624B139F}" dt="2021-07-11T04:15:13.657" v="151" actId="20577"/>
          <ac:spMkLst>
            <pc:docMk/>
            <pc:sldMk cId="2260141031" sldId="419"/>
            <ac:spMk id="9" creationId="{5CBA8B69-7517-4E22-AEDA-9763885044B2}"/>
          </ac:spMkLst>
        </pc:spChg>
        <pc:spChg chg="del">
          <ac:chgData name="Otávio César Marchetti" userId="7ccb65decbd4768c" providerId="LiveId" clId="{E9ADF2F9-E782-44DA-B7B5-A9C3624B139F}" dt="2021-07-11T04:15:18.214" v="152" actId="478"/>
          <ac:spMkLst>
            <pc:docMk/>
            <pc:sldMk cId="2260141031" sldId="419"/>
            <ac:spMk id="10" creationId="{1F4A64A3-B6EF-4672-BDE7-1A551F794166}"/>
          </ac:spMkLst>
        </pc:spChg>
        <pc:spChg chg="add del mod">
          <ac:chgData name="Otávio César Marchetti" userId="7ccb65decbd4768c" providerId="LiveId" clId="{E9ADF2F9-E782-44DA-B7B5-A9C3624B139F}" dt="2021-07-11T04:15:44.257" v="161" actId="478"/>
          <ac:spMkLst>
            <pc:docMk/>
            <pc:sldMk cId="2260141031" sldId="419"/>
            <ac:spMk id="14" creationId="{EAF57EBA-881D-4971-BF64-AFB7375369F3}"/>
          </ac:spMkLst>
        </pc:spChg>
        <pc:picChg chg="mod">
          <ac:chgData name="Otávio César Marchetti" userId="7ccb65decbd4768c" providerId="LiveId" clId="{E9ADF2F9-E782-44DA-B7B5-A9C3624B139F}" dt="2021-07-11T04:15:48.351" v="163" actId="1076"/>
          <ac:picMkLst>
            <pc:docMk/>
            <pc:sldMk cId="2260141031" sldId="419"/>
            <ac:picMk id="11" creationId="{8EB53135-F8AC-4610-949E-C6BF760FD376}"/>
          </ac:picMkLst>
        </pc:picChg>
        <pc:picChg chg="add del mod">
          <ac:chgData name="Otávio César Marchetti" userId="7ccb65decbd4768c" providerId="LiveId" clId="{E9ADF2F9-E782-44DA-B7B5-A9C3624B139F}" dt="2021-07-11T04:15:45.846" v="162" actId="478"/>
          <ac:picMkLst>
            <pc:docMk/>
            <pc:sldMk cId="2260141031" sldId="419"/>
            <ac:picMk id="15" creationId="{0F706923-2960-445A-B492-353DC7402AF6}"/>
          </ac:picMkLst>
        </pc:picChg>
        <pc:cxnChg chg="del">
          <ac:chgData name="Otávio César Marchetti" userId="7ccb65decbd4768c" providerId="LiveId" clId="{E9ADF2F9-E782-44DA-B7B5-A9C3624B139F}" dt="2021-07-11T04:15:21.486" v="156" actId="478"/>
          <ac:cxnSpMkLst>
            <pc:docMk/>
            <pc:sldMk cId="2260141031" sldId="419"/>
            <ac:cxnSpMk id="3" creationId="{73BFE973-A6F0-4ABA-B2D0-6E39FAB03FF6}"/>
          </ac:cxnSpMkLst>
        </pc:cxnChg>
        <pc:cxnChg chg="del">
          <ac:chgData name="Otávio César Marchetti" userId="7ccb65decbd4768c" providerId="LiveId" clId="{E9ADF2F9-E782-44DA-B7B5-A9C3624B139F}" dt="2021-07-11T04:15:20.814" v="155" actId="478"/>
          <ac:cxnSpMkLst>
            <pc:docMk/>
            <pc:sldMk cId="2260141031" sldId="419"/>
            <ac:cxnSpMk id="8" creationId="{F2BCCDCD-E37C-43AE-8841-662C66B957B2}"/>
          </ac:cxnSpMkLst>
        </pc:cxnChg>
        <pc:cxnChg chg="del">
          <ac:chgData name="Otávio César Marchetti" userId="7ccb65decbd4768c" providerId="LiveId" clId="{E9ADF2F9-E782-44DA-B7B5-A9C3624B139F}" dt="2021-07-11T04:15:20.399" v="154" actId="478"/>
          <ac:cxnSpMkLst>
            <pc:docMk/>
            <pc:sldMk cId="2260141031" sldId="419"/>
            <ac:cxnSpMk id="12" creationId="{E7B2E609-A483-447E-8432-5BF4AA83D6EA}"/>
          </ac:cxnSpMkLst>
        </pc:cxnChg>
        <pc:cxnChg chg="del">
          <ac:chgData name="Otávio César Marchetti" userId="7ccb65decbd4768c" providerId="LiveId" clId="{E9ADF2F9-E782-44DA-B7B5-A9C3624B139F}" dt="2021-07-11T04:15:19.877" v="153" actId="478"/>
          <ac:cxnSpMkLst>
            <pc:docMk/>
            <pc:sldMk cId="2260141031" sldId="419"/>
            <ac:cxnSpMk id="13" creationId="{7302CB19-88F2-4022-9376-C4EEA47B0E04}"/>
          </ac:cxnSpMkLst>
        </pc:cxnChg>
      </pc:sldChg>
      <pc:sldChg chg="addSp delSp modSp add mod">
        <pc:chgData name="Otávio César Marchetti" userId="7ccb65decbd4768c" providerId="LiveId" clId="{E9ADF2F9-E782-44DA-B7B5-A9C3624B139F}" dt="2021-07-11T04:16:41.911" v="209" actId="478"/>
        <pc:sldMkLst>
          <pc:docMk/>
          <pc:sldMk cId="3499910745" sldId="420"/>
        </pc:sldMkLst>
        <pc:spChg chg="add del mod">
          <ac:chgData name="Otávio César Marchetti" userId="7ccb65decbd4768c" providerId="LiveId" clId="{E9ADF2F9-E782-44DA-B7B5-A9C3624B139F}" dt="2021-07-11T04:16:41.911" v="209" actId="478"/>
          <ac:spMkLst>
            <pc:docMk/>
            <pc:sldMk cId="3499910745" sldId="420"/>
            <ac:spMk id="6" creationId="{6A216D39-DC16-4C88-9E6A-811ED110204B}"/>
          </ac:spMkLst>
        </pc:spChg>
        <pc:spChg chg="add mod">
          <ac:chgData name="Otávio César Marchetti" userId="7ccb65decbd4768c" providerId="LiveId" clId="{E9ADF2F9-E782-44DA-B7B5-A9C3624B139F}" dt="2021-07-11T04:16:30.669" v="207" actId="1076"/>
          <ac:spMkLst>
            <pc:docMk/>
            <pc:sldMk cId="3499910745" sldId="420"/>
            <ac:spMk id="8" creationId="{CAE00E5D-7B20-4D8C-B8BB-C98D8A060DC9}"/>
          </ac:spMkLst>
        </pc:spChg>
      </pc:sldChg>
      <pc:sldChg chg="addSp delSp modSp add mod">
        <pc:chgData name="Otávio César Marchetti" userId="7ccb65decbd4768c" providerId="LiveId" clId="{E9ADF2F9-E782-44DA-B7B5-A9C3624B139F}" dt="2021-07-11T04:18:42.102" v="231" actId="478"/>
        <pc:sldMkLst>
          <pc:docMk/>
          <pc:sldMk cId="1241562473" sldId="421"/>
        </pc:sldMkLst>
        <pc:spChg chg="del">
          <ac:chgData name="Otávio César Marchetti" userId="7ccb65decbd4768c" providerId="LiveId" clId="{E9ADF2F9-E782-44DA-B7B5-A9C3624B139F}" dt="2021-07-11T04:16:48.935" v="211" actId="478"/>
          <ac:spMkLst>
            <pc:docMk/>
            <pc:sldMk cId="1241562473" sldId="421"/>
            <ac:spMk id="6" creationId="{6A216D39-DC16-4C88-9E6A-811ED110204B}"/>
          </ac:spMkLst>
        </pc:spChg>
        <pc:picChg chg="add del">
          <ac:chgData name="Otávio César Marchetti" userId="7ccb65decbd4768c" providerId="LiveId" clId="{E9ADF2F9-E782-44DA-B7B5-A9C3624B139F}" dt="2021-07-11T04:17:14.680" v="213"/>
          <ac:picMkLst>
            <pc:docMk/>
            <pc:sldMk cId="1241562473" sldId="421"/>
            <ac:picMk id="2050" creationId="{1F7FD17F-386C-4170-A225-6F6575CEACFB}"/>
          </ac:picMkLst>
        </pc:picChg>
        <pc:picChg chg="add del mod">
          <ac:chgData name="Otávio César Marchetti" userId="7ccb65decbd4768c" providerId="LiveId" clId="{E9ADF2F9-E782-44DA-B7B5-A9C3624B139F}" dt="2021-07-11T04:18:41.671" v="230" actId="478"/>
          <ac:picMkLst>
            <pc:docMk/>
            <pc:sldMk cId="1241562473" sldId="421"/>
            <ac:picMk id="2052" creationId="{2289D018-45AF-4039-9D26-5A20E345E750}"/>
          </ac:picMkLst>
        </pc:picChg>
        <pc:picChg chg="add del">
          <ac:chgData name="Otávio César Marchetti" userId="7ccb65decbd4768c" providerId="LiveId" clId="{E9ADF2F9-E782-44DA-B7B5-A9C3624B139F}" dt="2021-07-11T04:17:52.929" v="218" actId="21"/>
          <ac:picMkLst>
            <pc:docMk/>
            <pc:sldMk cId="1241562473" sldId="421"/>
            <ac:picMk id="2054" creationId="{91F6B6C6-AC9E-4592-A01E-31BA93A627EC}"/>
          </ac:picMkLst>
        </pc:picChg>
        <pc:picChg chg="add del">
          <ac:chgData name="Otávio César Marchetti" userId="7ccb65decbd4768c" providerId="LiveId" clId="{E9ADF2F9-E782-44DA-B7B5-A9C3624B139F}" dt="2021-07-11T04:18:00.903" v="220"/>
          <ac:picMkLst>
            <pc:docMk/>
            <pc:sldMk cId="1241562473" sldId="421"/>
            <ac:picMk id="2056" creationId="{71A9788B-52BE-45D8-B765-5521B836419C}"/>
          </ac:picMkLst>
        </pc:picChg>
        <pc:picChg chg="add del">
          <ac:chgData name="Otávio César Marchetti" userId="7ccb65decbd4768c" providerId="LiveId" clId="{E9ADF2F9-E782-44DA-B7B5-A9C3624B139F}" dt="2021-07-11T04:18:28.965" v="223" actId="478"/>
          <ac:picMkLst>
            <pc:docMk/>
            <pc:sldMk cId="1241562473" sldId="421"/>
            <ac:picMk id="2058" creationId="{62220B41-DD45-4A70-A0AB-9B283AA6FD3E}"/>
          </ac:picMkLst>
        </pc:picChg>
        <pc:picChg chg="add del mod">
          <ac:chgData name="Otávio César Marchetti" userId="7ccb65decbd4768c" providerId="LiveId" clId="{E9ADF2F9-E782-44DA-B7B5-A9C3624B139F}" dt="2021-07-11T04:18:42.102" v="231" actId="478"/>
          <ac:picMkLst>
            <pc:docMk/>
            <pc:sldMk cId="1241562473" sldId="421"/>
            <ac:picMk id="2060" creationId="{273ECB55-11DB-416C-AE5A-BD05AD06741F}"/>
          </ac:picMkLst>
        </pc:picChg>
      </pc:sldChg>
      <pc:sldChg chg="modSp add del mod">
        <pc:chgData name="Otávio César Marchetti" userId="7ccb65decbd4768c" providerId="LiveId" clId="{E9ADF2F9-E782-44DA-B7B5-A9C3624B139F}" dt="2021-07-11T04:19:17.894" v="240" actId="47"/>
        <pc:sldMkLst>
          <pc:docMk/>
          <pc:sldMk cId="2405119802" sldId="422"/>
        </pc:sldMkLst>
        <pc:spChg chg="mod">
          <ac:chgData name="Otávio César Marchetti" userId="7ccb65decbd4768c" providerId="LiveId" clId="{E9ADF2F9-E782-44DA-B7B5-A9C3624B139F}" dt="2021-07-11T04:19:01.144" v="239" actId="1076"/>
          <ac:spMkLst>
            <pc:docMk/>
            <pc:sldMk cId="2405119802" sldId="422"/>
            <ac:spMk id="6" creationId="{6A216D39-DC16-4C88-9E6A-811ED110204B}"/>
          </ac:spMkLst>
        </pc:spChg>
      </pc:sldChg>
      <pc:sldChg chg="add">
        <pc:chgData name="Otávio César Marchetti" userId="7ccb65decbd4768c" providerId="LiveId" clId="{E9ADF2F9-E782-44DA-B7B5-A9C3624B139F}" dt="2021-07-11T04:18:39.837" v="229" actId="2890"/>
        <pc:sldMkLst>
          <pc:docMk/>
          <pc:sldMk cId="722083965" sldId="423"/>
        </pc:sldMkLst>
      </pc:sldChg>
      <pc:sldChg chg="addSp delSp modSp new mod setBg">
        <pc:chgData name="Otávio César Marchetti" userId="7ccb65decbd4768c" providerId="LiveId" clId="{E9ADF2F9-E782-44DA-B7B5-A9C3624B139F}" dt="2021-07-11T04:27:45.204" v="249" actId="26606"/>
        <pc:sldMkLst>
          <pc:docMk/>
          <pc:sldMk cId="3187598677" sldId="424"/>
        </pc:sldMkLst>
        <pc:spChg chg="del">
          <ac:chgData name="Otávio César Marchetti" userId="7ccb65decbd4768c" providerId="LiveId" clId="{E9ADF2F9-E782-44DA-B7B5-A9C3624B139F}" dt="2021-07-11T04:23:14.224" v="244" actId="478"/>
          <ac:spMkLst>
            <pc:docMk/>
            <pc:sldMk cId="3187598677" sldId="424"/>
            <ac:spMk id="2" creationId="{0CCBA47A-1CBC-4178-AA1B-F660EECA0158}"/>
          </ac:spMkLst>
        </pc:spChg>
        <pc:spChg chg="del">
          <ac:chgData name="Otávio César Marchetti" userId="7ccb65decbd4768c" providerId="LiveId" clId="{E9ADF2F9-E782-44DA-B7B5-A9C3624B139F}" dt="2021-07-11T04:23:15.413" v="245" actId="478"/>
          <ac:spMkLst>
            <pc:docMk/>
            <pc:sldMk cId="3187598677" sldId="424"/>
            <ac:spMk id="3" creationId="{60D2EF09-8C66-4603-9768-6337D1ECE6CE}"/>
          </ac:spMkLst>
        </pc:spChg>
        <pc:spChg chg="add">
          <ac:chgData name="Otávio César Marchetti" userId="7ccb65decbd4768c" providerId="LiveId" clId="{E9ADF2F9-E782-44DA-B7B5-A9C3624B139F}" dt="2021-07-11T04:27:45.204" v="249" actId="26606"/>
          <ac:spMkLst>
            <pc:docMk/>
            <pc:sldMk cId="3187598677" sldId="424"/>
            <ac:spMk id="10" creationId="{42A4FC2C-047E-45A5-965D-8E1E3BF09BC6}"/>
          </ac:spMkLst>
        </pc:spChg>
        <pc:picChg chg="add mod">
          <ac:chgData name="Otávio César Marchetti" userId="7ccb65decbd4768c" providerId="LiveId" clId="{E9ADF2F9-E782-44DA-B7B5-A9C3624B139F}" dt="2021-07-11T04:27:45.204" v="249" actId="26606"/>
          <ac:picMkLst>
            <pc:docMk/>
            <pc:sldMk cId="3187598677" sldId="424"/>
            <ac:picMk id="5" creationId="{01254F27-0CF6-4EEB-BF53-EE0F3CA820E7}"/>
          </ac:picMkLst>
        </pc:picChg>
      </pc:sldChg>
    </pc:docChg>
  </pc:docChgLst>
  <pc:docChgLst>
    <pc:chgData name="Isadora Drovandi Rodrigues" userId="2ff43b810e205a34" providerId="LiveId" clId="{7D596D4A-9494-4045-8274-9B960A4D739A}"/>
    <pc:docChg chg="delSld modSld sldOrd">
      <pc:chgData name="Isadora Drovandi Rodrigues" userId="2ff43b810e205a34" providerId="LiveId" clId="{7D596D4A-9494-4045-8274-9B960A4D739A}" dt="2021-07-10T19:57:06.983" v="6" actId="47"/>
      <pc:docMkLst>
        <pc:docMk/>
      </pc:docMkLst>
      <pc:sldChg chg="del">
        <pc:chgData name="Isadora Drovandi Rodrigues" userId="2ff43b810e205a34" providerId="LiveId" clId="{7D596D4A-9494-4045-8274-9B960A4D739A}" dt="2021-07-10T19:55:12.096" v="0" actId="47"/>
        <pc:sldMkLst>
          <pc:docMk/>
          <pc:sldMk cId="252352801" sldId="379"/>
        </pc:sldMkLst>
      </pc:sldChg>
      <pc:sldChg chg="del">
        <pc:chgData name="Isadora Drovandi Rodrigues" userId="2ff43b810e205a34" providerId="LiveId" clId="{7D596D4A-9494-4045-8274-9B960A4D739A}" dt="2021-07-10T19:55:15.408" v="1" actId="47"/>
        <pc:sldMkLst>
          <pc:docMk/>
          <pc:sldMk cId="4060420676" sldId="381"/>
        </pc:sldMkLst>
      </pc:sldChg>
      <pc:sldChg chg="del">
        <pc:chgData name="Isadora Drovandi Rodrigues" userId="2ff43b810e205a34" providerId="LiveId" clId="{7D596D4A-9494-4045-8274-9B960A4D739A}" dt="2021-07-10T19:56:14.031" v="2" actId="47"/>
        <pc:sldMkLst>
          <pc:docMk/>
          <pc:sldMk cId="663599287" sldId="400"/>
        </pc:sldMkLst>
      </pc:sldChg>
      <pc:sldChg chg="ord">
        <pc:chgData name="Isadora Drovandi Rodrigues" userId="2ff43b810e205a34" providerId="LiveId" clId="{7D596D4A-9494-4045-8274-9B960A4D739A}" dt="2021-07-10T19:56:59.811" v="5"/>
        <pc:sldMkLst>
          <pc:docMk/>
          <pc:sldMk cId="1472371050" sldId="409"/>
        </pc:sldMkLst>
      </pc:sldChg>
      <pc:sldChg chg="del">
        <pc:chgData name="Isadora Drovandi Rodrigues" userId="2ff43b810e205a34" providerId="LiveId" clId="{7D596D4A-9494-4045-8274-9B960A4D739A}" dt="2021-07-10T19:57:06.983" v="6" actId="47"/>
        <pc:sldMkLst>
          <pc:docMk/>
          <pc:sldMk cId="1665987492" sldId="410"/>
        </pc:sldMkLst>
      </pc:sldChg>
      <pc:sldChg chg="del">
        <pc:chgData name="Isadora Drovandi Rodrigues" userId="2ff43b810e205a34" providerId="LiveId" clId="{7D596D4A-9494-4045-8274-9B960A4D739A}" dt="2021-07-10T19:56:52.546" v="3" actId="47"/>
        <pc:sldMkLst>
          <pc:docMk/>
          <pc:sldMk cId="1297710625" sldId="41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7DB332-E294-EC4A-9FEB-59F201E6031C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EA837FE-66F5-5940-8CDB-D9CA95CC3509}">
      <dgm:prSet phldrT="[Texto]"/>
      <dgm:spPr/>
      <dgm:t>
        <a:bodyPr/>
        <a:lstStyle/>
        <a:p>
          <a:r>
            <a:rPr lang="pt-BR" dirty="0">
              <a:latin typeface="Arial Narrow" panose="020B0606020202030204" pitchFamily="34" charset="0"/>
            </a:rPr>
            <a:t>Hipótese</a:t>
          </a:r>
        </a:p>
      </dgm:t>
    </dgm:pt>
    <dgm:pt modelId="{2BC46623-865A-3647-A99E-18E29EADE8DF}" type="parTrans" cxnId="{350747E3-ECCA-DC4A-BC50-BE1B55E0DCE9}">
      <dgm:prSet/>
      <dgm:spPr/>
      <dgm:t>
        <a:bodyPr/>
        <a:lstStyle/>
        <a:p>
          <a:endParaRPr lang="pt-BR"/>
        </a:p>
      </dgm:t>
    </dgm:pt>
    <dgm:pt modelId="{7BB64D91-03DF-4C4A-B6C2-792E04059E40}" type="sibTrans" cxnId="{350747E3-ECCA-DC4A-BC50-BE1B55E0DCE9}">
      <dgm:prSet/>
      <dgm:spPr/>
      <dgm:t>
        <a:bodyPr/>
        <a:lstStyle/>
        <a:p>
          <a:endParaRPr lang="pt-BR"/>
        </a:p>
      </dgm:t>
    </dgm:pt>
    <dgm:pt modelId="{C67C2029-AAD1-9F4D-A173-FA57C00D203A}" type="pres">
      <dgm:prSet presAssocID="{807DB332-E294-EC4A-9FEB-59F201E6031C}" presName="outerComposite" presStyleCnt="0">
        <dgm:presLayoutVars>
          <dgm:chMax val="5"/>
          <dgm:dir/>
          <dgm:resizeHandles val="exact"/>
        </dgm:presLayoutVars>
      </dgm:prSet>
      <dgm:spPr/>
    </dgm:pt>
    <dgm:pt modelId="{5AA9A250-2A11-E148-939B-5F0C017CD0BE}" type="pres">
      <dgm:prSet presAssocID="{807DB332-E294-EC4A-9FEB-59F201E6031C}" presName="dummyMaxCanvas" presStyleCnt="0">
        <dgm:presLayoutVars/>
      </dgm:prSet>
      <dgm:spPr/>
    </dgm:pt>
    <dgm:pt modelId="{C6B18667-3C60-4BCE-917F-450B69A47021}" type="pres">
      <dgm:prSet presAssocID="{807DB332-E294-EC4A-9FEB-59F201E6031C}" presName="OneNode_1" presStyleLbl="node1" presStyleIdx="0" presStyleCnt="1" custLinFactNeighborY="59501">
        <dgm:presLayoutVars>
          <dgm:bulletEnabled val="1"/>
        </dgm:presLayoutVars>
      </dgm:prSet>
      <dgm:spPr/>
    </dgm:pt>
  </dgm:ptLst>
  <dgm:cxnLst>
    <dgm:cxn modelId="{7C48CE28-D3D2-3F4B-A3B9-A01621194983}" type="presOf" srcId="{807DB332-E294-EC4A-9FEB-59F201E6031C}" destId="{C67C2029-AAD1-9F4D-A173-FA57C00D203A}" srcOrd="0" destOrd="0" presId="urn:microsoft.com/office/officeart/2005/8/layout/vProcess5"/>
    <dgm:cxn modelId="{B4125E7F-1057-4A1B-A4E3-9B27EC6DEA79}" type="presOf" srcId="{4EA837FE-66F5-5940-8CDB-D9CA95CC3509}" destId="{C6B18667-3C60-4BCE-917F-450B69A47021}" srcOrd="0" destOrd="0" presId="urn:microsoft.com/office/officeart/2005/8/layout/vProcess5"/>
    <dgm:cxn modelId="{350747E3-ECCA-DC4A-BC50-BE1B55E0DCE9}" srcId="{807DB332-E294-EC4A-9FEB-59F201E6031C}" destId="{4EA837FE-66F5-5940-8CDB-D9CA95CC3509}" srcOrd="0" destOrd="0" parTransId="{2BC46623-865A-3647-A99E-18E29EADE8DF}" sibTransId="{7BB64D91-03DF-4C4A-B6C2-792E04059E40}"/>
    <dgm:cxn modelId="{2C63A16D-28E3-6F45-9D8B-AC1D16D85703}" type="presParOf" srcId="{C67C2029-AAD1-9F4D-A173-FA57C00D203A}" destId="{5AA9A250-2A11-E148-939B-5F0C017CD0BE}" srcOrd="0" destOrd="0" presId="urn:microsoft.com/office/officeart/2005/8/layout/vProcess5"/>
    <dgm:cxn modelId="{0AB6BC3C-7697-4F0C-8CD3-A5C5ABB51070}" type="presParOf" srcId="{C67C2029-AAD1-9F4D-A173-FA57C00D203A}" destId="{C6B18667-3C60-4BCE-917F-450B69A47021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7DB332-E294-EC4A-9FEB-59F201E6031C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EA837FE-66F5-5940-8CDB-D9CA95CC3509}">
      <dgm:prSet phldrT="[Texto]"/>
      <dgm:spPr/>
      <dgm:t>
        <a:bodyPr/>
        <a:lstStyle/>
        <a:p>
          <a:r>
            <a:rPr lang="pt-BR" dirty="0">
              <a:latin typeface="Arial Narrow" panose="020B0606020202030204" pitchFamily="34" charset="0"/>
            </a:rPr>
            <a:t>Previsão</a:t>
          </a:r>
        </a:p>
      </dgm:t>
    </dgm:pt>
    <dgm:pt modelId="{2BC46623-865A-3647-A99E-18E29EADE8DF}" type="parTrans" cxnId="{350747E3-ECCA-DC4A-BC50-BE1B55E0DCE9}">
      <dgm:prSet/>
      <dgm:spPr/>
      <dgm:t>
        <a:bodyPr/>
        <a:lstStyle/>
        <a:p>
          <a:endParaRPr lang="pt-BR"/>
        </a:p>
      </dgm:t>
    </dgm:pt>
    <dgm:pt modelId="{7BB64D91-03DF-4C4A-B6C2-792E04059E40}" type="sibTrans" cxnId="{350747E3-ECCA-DC4A-BC50-BE1B55E0DCE9}">
      <dgm:prSet/>
      <dgm:spPr/>
      <dgm:t>
        <a:bodyPr/>
        <a:lstStyle/>
        <a:p>
          <a:endParaRPr lang="pt-BR"/>
        </a:p>
      </dgm:t>
    </dgm:pt>
    <dgm:pt modelId="{C67C2029-AAD1-9F4D-A173-FA57C00D203A}" type="pres">
      <dgm:prSet presAssocID="{807DB332-E294-EC4A-9FEB-59F201E6031C}" presName="outerComposite" presStyleCnt="0">
        <dgm:presLayoutVars>
          <dgm:chMax val="5"/>
          <dgm:dir/>
          <dgm:resizeHandles val="exact"/>
        </dgm:presLayoutVars>
      </dgm:prSet>
      <dgm:spPr/>
    </dgm:pt>
    <dgm:pt modelId="{5AA9A250-2A11-E148-939B-5F0C017CD0BE}" type="pres">
      <dgm:prSet presAssocID="{807DB332-E294-EC4A-9FEB-59F201E6031C}" presName="dummyMaxCanvas" presStyleCnt="0">
        <dgm:presLayoutVars/>
      </dgm:prSet>
      <dgm:spPr/>
    </dgm:pt>
    <dgm:pt modelId="{C6B18667-3C60-4BCE-917F-450B69A47021}" type="pres">
      <dgm:prSet presAssocID="{807DB332-E294-EC4A-9FEB-59F201E6031C}" presName="OneNode_1" presStyleLbl="node1" presStyleIdx="0" presStyleCnt="1" custLinFactNeighborY="59501">
        <dgm:presLayoutVars>
          <dgm:bulletEnabled val="1"/>
        </dgm:presLayoutVars>
      </dgm:prSet>
      <dgm:spPr/>
    </dgm:pt>
  </dgm:ptLst>
  <dgm:cxnLst>
    <dgm:cxn modelId="{7C48CE28-D3D2-3F4B-A3B9-A01621194983}" type="presOf" srcId="{807DB332-E294-EC4A-9FEB-59F201E6031C}" destId="{C67C2029-AAD1-9F4D-A173-FA57C00D203A}" srcOrd="0" destOrd="0" presId="urn:microsoft.com/office/officeart/2005/8/layout/vProcess5"/>
    <dgm:cxn modelId="{B4125E7F-1057-4A1B-A4E3-9B27EC6DEA79}" type="presOf" srcId="{4EA837FE-66F5-5940-8CDB-D9CA95CC3509}" destId="{C6B18667-3C60-4BCE-917F-450B69A47021}" srcOrd="0" destOrd="0" presId="urn:microsoft.com/office/officeart/2005/8/layout/vProcess5"/>
    <dgm:cxn modelId="{350747E3-ECCA-DC4A-BC50-BE1B55E0DCE9}" srcId="{807DB332-E294-EC4A-9FEB-59F201E6031C}" destId="{4EA837FE-66F5-5940-8CDB-D9CA95CC3509}" srcOrd="0" destOrd="0" parTransId="{2BC46623-865A-3647-A99E-18E29EADE8DF}" sibTransId="{7BB64D91-03DF-4C4A-B6C2-792E04059E40}"/>
    <dgm:cxn modelId="{2C63A16D-28E3-6F45-9D8B-AC1D16D85703}" type="presParOf" srcId="{C67C2029-AAD1-9F4D-A173-FA57C00D203A}" destId="{5AA9A250-2A11-E148-939B-5F0C017CD0BE}" srcOrd="0" destOrd="0" presId="urn:microsoft.com/office/officeart/2005/8/layout/vProcess5"/>
    <dgm:cxn modelId="{0AB6BC3C-7697-4F0C-8CD3-A5C5ABB51070}" type="presParOf" srcId="{C67C2029-AAD1-9F4D-A173-FA57C00D203A}" destId="{C6B18667-3C60-4BCE-917F-450B69A47021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DB332-E294-EC4A-9FEB-59F201E6031C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EA837FE-66F5-5940-8CDB-D9CA95CC3509}">
      <dgm:prSet phldrT="[Texto]"/>
      <dgm:spPr/>
      <dgm:t>
        <a:bodyPr/>
        <a:lstStyle/>
        <a:p>
          <a:r>
            <a:rPr lang="pt-BR" dirty="0">
              <a:latin typeface="Arial Narrow" panose="020B0606020202030204" pitchFamily="34" charset="0"/>
            </a:rPr>
            <a:t>Observação inicial</a:t>
          </a:r>
        </a:p>
      </dgm:t>
    </dgm:pt>
    <dgm:pt modelId="{2BC46623-865A-3647-A99E-18E29EADE8DF}" type="parTrans" cxnId="{350747E3-ECCA-DC4A-BC50-BE1B55E0DCE9}">
      <dgm:prSet/>
      <dgm:spPr/>
      <dgm:t>
        <a:bodyPr/>
        <a:lstStyle/>
        <a:p>
          <a:endParaRPr lang="pt-BR"/>
        </a:p>
      </dgm:t>
    </dgm:pt>
    <dgm:pt modelId="{7BB64D91-03DF-4C4A-B6C2-792E04059E40}" type="sibTrans" cxnId="{350747E3-ECCA-DC4A-BC50-BE1B55E0DCE9}">
      <dgm:prSet/>
      <dgm:spPr/>
      <dgm:t>
        <a:bodyPr/>
        <a:lstStyle/>
        <a:p>
          <a:endParaRPr lang="pt-BR"/>
        </a:p>
      </dgm:t>
    </dgm:pt>
    <dgm:pt modelId="{C67C2029-AAD1-9F4D-A173-FA57C00D203A}" type="pres">
      <dgm:prSet presAssocID="{807DB332-E294-EC4A-9FEB-59F201E6031C}" presName="outerComposite" presStyleCnt="0">
        <dgm:presLayoutVars>
          <dgm:chMax val="5"/>
          <dgm:dir/>
          <dgm:resizeHandles val="exact"/>
        </dgm:presLayoutVars>
      </dgm:prSet>
      <dgm:spPr/>
    </dgm:pt>
    <dgm:pt modelId="{5AA9A250-2A11-E148-939B-5F0C017CD0BE}" type="pres">
      <dgm:prSet presAssocID="{807DB332-E294-EC4A-9FEB-59F201E6031C}" presName="dummyMaxCanvas" presStyleCnt="0">
        <dgm:presLayoutVars/>
      </dgm:prSet>
      <dgm:spPr/>
    </dgm:pt>
    <dgm:pt modelId="{C6B18667-3C60-4BCE-917F-450B69A47021}" type="pres">
      <dgm:prSet presAssocID="{807DB332-E294-EC4A-9FEB-59F201E6031C}" presName="OneNode_1" presStyleLbl="node1" presStyleIdx="0" presStyleCnt="1" custLinFactNeighborY="59501">
        <dgm:presLayoutVars>
          <dgm:bulletEnabled val="1"/>
        </dgm:presLayoutVars>
      </dgm:prSet>
      <dgm:spPr/>
    </dgm:pt>
  </dgm:ptLst>
  <dgm:cxnLst>
    <dgm:cxn modelId="{7C48CE28-D3D2-3F4B-A3B9-A01621194983}" type="presOf" srcId="{807DB332-E294-EC4A-9FEB-59F201E6031C}" destId="{C67C2029-AAD1-9F4D-A173-FA57C00D203A}" srcOrd="0" destOrd="0" presId="urn:microsoft.com/office/officeart/2005/8/layout/vProcess5"/>
    <dgm:cxn modelId="{B4125E7F-1057-4A1B-A4E3-9B27EC6DEA79}" type="presOf" srcId="{4EA837FE-66F5-5940-8CDB-D9CA95CC3509}" destId="{C6B18667-3C60-4BCE-917F-450B69A47021}" srcOrd="0" destOrd="0" presId="urn:microsoft.com/office/officeart/2005/8/layout/vProcess5"/>
    <dgm:cxn modelId="{350747E3-ECCA-DC4A-BC50-BE1B55E0DCE9}" srcId="{807DB332-E294-EC4A-9FEB-59F201E6031C}" destId="{4EA837FE-66F5-5940-8CDB-D9CA95CC3509}" srcOrd="0" destOrd="0" parTransId="{2BC46623-865A-3647-A99E-18E29EADE8DF}" sibTransId="{7BB64D91-03DF-4C4A-B6C2-792E04059E40}"/>
    <dgm:cxn modelId="{2C63A16D-28E3-6F45-9D8B-AC1D16D85703}" type="presParOf" srcId="{C67C2029-AAD1-9F4D-A173-FA57C00D203A}" destId="{5AA9A250-2A11-E148-939B-5F0C017CD0BE}" srcOrd="0" destOrd="0" presId="urn:microsoft.com/office/officeart/2005/8/layout/vProcess5"/>
    <dgm:cxn modelId="{0AB6BC3C-7697-4F0C-8CD3-A5C5ABB51070}" type="presParOf" srcId="{C67C2029-AAD1-9F4D-A173-FA57C00D203A}" destId="{C6B18667-3C60-4BCE-917F-450B69A47021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7DB332-E294-EC4A-9FEB-59F201E6031C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EA837FE-66F5-5940-8CDB-D9CA95CC3509}">
      <dgm:prSet phldrT="[Texto]"/>
      <dgm:spPr/>
      <dgm:t>
        <a:bodyPr/>
        <a:lstStyle/>
        <a:p>
          <a:r>
            <a:rPr lang="pt-BR" dirty="0">
              <a:latin typeface="Arial Narrow" panose="020B0606020202030204" pitchFamily="34" charset="0"/>
            </a:rPr>
            <a:t>Observação</a:t>
          </a:r>
        </a:p>
      </dgm:t>
    </dgm:pt>
    <dgm:pt modelId="{2BC46623-865A-3647-A99E-18E29EADE8DF}" type="parTrans" cxnId="{350747E3-ECCA-DC4A-BC50-BE1B55E0DCE9}">
      <dgm:prSet/>
      <dgm:spPr/>
      <dgm:t>
        <a:bodyPr/>
        <a:lstStyle/>
        <a:p>
          <a:endParaRPr lang="pt-BR"/>
        </a:p>
      </dgm:t>
    </dgm:pt>
    <dgm:pt modelId="{7BB64D91-03DF-4C4A-B6C2-792E04059E40}" type="sibTrans" cxnId="{350747E3-ECCA-DC4A-BC50-BE1B55E0DCE9}">
      <dgm:prSet/>
      <dgm:spPr/>
      <dgm:t>
        <a:bodyPr/>
        <a:lstStyle/>
        <a:p>
          <a:endParaRPr lang="pt-BR"/>
        </a:p>
      </dgm:t>
    </dgm:pt>
    <dgm:pt modelId="{C67C2029-AAD1-9F4D-A173-FA57C00D203A}" type="pres">
      <dgm:prSet presAssocID="{807DB332-E294-EC4A-9FEB-59F201E6031C}" presName="outerComposite" presStyleCnt="0">
        <dgm:presLayoutVars>
          <dgm:chMax val="5"/>
          <dgm:dir/>
          <dgm:resizeHandles val="exact"/>
        </dgm:presLayoutVars>
      </dgm:prSet>
      <dgm:spPr/>
    </dgm:pt>
    <dgm:pt modelId="{5AA9A250-2A11-E148-939B-5F0C017CD0BE}" type="pres">
      <dgm:prSet presAssocID="{807DB332-E294-EC4A-9FEB-59F201E6031C}" presName="dummyMaxCanvas" presStyleCnt="0">
        <dgm:presLayoutVars/>
      </dgm:prSet>
      <dgm:spPr/>
    </dgm:pt>
    <dgm:pt modelId="{C6B18667-3C60-4BCE-917F-450B69A47021}" type="pres">
      <dgm:prSet presAssocID="{807DB332-E294-EC4A-9FEB-59F201E6031C}" presName="OneNode_1" presStyleLbl="node1" presStyleIdx="0" presStyleCnt="1" custLinFactNeighborY="59501">
        <dgm:presLayoutVars>
          <dgm:bulletEnabled val="1"/>
        </dgm:presLayoutVars>
      </dgm:prSet>
      <dgm:spPr/>
    </dgm:pt>
  </dgm:ptLst>
  <dgm:cxnLst>
    <dgm:cxn modelId="{7C48CE28-D3D2-3F4B-A3B9-A01621194983}" type="presOf" srcId="{807DB332-E294-EC4A-9FEB-59F201E6031C}" destId="{C67C2029-AAD1-9F4D-A173-FA57C00D203A}" srcOrd="0" destOrd="0" presId="urn:microsoft.com/office/officeart/2005/8/layout/vProcess5"/>
    <dgm:cxn modelId="{B4125E7F-1057-4A1B-A4E3-9B27EC6DEA79}" type="presOf" srcId="{4EA837FE-66F5-5940-8CDB-D9CA95CC3509}" destId="{C6B18667-3C60-4BCE-917F-450B69A47021}" srcOrd="0" destOrd="0" presId="urn:microsoft.com/office/officeart/2005/8/layout/vProcess5"/>
    <dgm:cxn modelId="{350747E3-ECCA-DC4A-BC50-BE1B55E0DCE9}" srcId="{807DB332-E294-EC4A-9FEB-59F201E6031C}" destId="{4EA837FE-66F5-5940-8CDB-D9CA95CC3509}" srcOrd="0" destOrd="0" parTransId="{2BC46623-865A-3647-A99E-18E29EADE8DF}" sibTransId="{7BB64D91-03DF-4C4A-B6C2-792E04059E40}"/>
    <dgm:cxn modelId="{2C63A16D-28E3-6F45-9D8B-AC1D16D85703}" type="presParOf" srcId="{C67C2029-AAD1-9F4D-A173-FA57C00D203A}" destId="{5AA9A250-2A11-E148-939B-5F0C017CD0BE}" srcOrd="0" destOrd="0" presId="urn:microsoft.com/office/officeart/2005/8/layout/vProcess5"/>
    <dgm:cxn modelId="{0AB6BC3C-7697-4F0C-8CD3-A5C5ABB51070}" type="presParOf" srcId="{C67C2029-AAD1-9F4D-A173-FA57C00D203A}" destId="{C6B18667-3C60-4BCE-917F-450B69A47021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18667-3C60-4BCE-917F-450B69A47021}">
      <dsp:nvSpPr>
        <dsp:cNvPr id="0" name=""/>
        <dsp:cNvSpPr/>
      </dsp:nvSpPr>
      <dsp:spPr>
        <a:xfrm>
          <a:off x="0" y="1052602"/>
          <a:ext cx="3705225" cy="1052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>
              <a:latin typeface="Arial Narrow" panose="020B0606020202030204" pitchFamily="34" charset="0"/>
            </a:rPr>
            <a:t>Hipótese</a:t>
          </a:r>
        </a:p>
      </dsp:txBody>
      <dsp:txXfrm>
        <a:off x="30830" y="1083432"/>
        <a:ext cx="3643565" cy="9909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18667-3C60-4BCE-917F-450B69A47021}">
      <dsp:nvSpPr>
        <dsp:cNvPr id="0" name=""/>
        <dsp:cNvSpPr/>
      </dsp:nvSpPr>
      <dsp:spPr>
        <a:xfrm>
          <a:off x="0" y="1052602"/>
          <a:ext cx="3705225" cy="1052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>
              <a:latin typeface="Arial Narrow" panose="020B0606020202030204" pitchFamily="34" charset="0"/>
            </a:rPr>
            <a:t>Previsão</a:t>
          </a:r>
        </a:p>
      </dsp:txBody>
      <dsp:txXfrm>
        <a:off x="30830" y="1083432"/>
        <a:ext cx="3643565" cy="990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18667-3C60-4BCE-917F-450B69A47021}">
      <dsp:nvSpPr>
        <dsp:cNvPr id="0" name=""/>
        <dsp:cNvSpPr/>
      </dsp:nvSpPr>
      <dsp:spPr>
        <a:xfrm>
          <a:off x="0" y="750093"/>
          <a:ext cx="3705225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>
              <a:latin typeface="Arial Narrow" panose="020B0606020202030204" pitchFamily="34" charset="0"/>
            </a:rPr>
            <a:t>Observação inicial</a:t>
          </a:r>
        </a:p>
      </dsp:txBody>
      <dsp:txXfrm>
        <a:off x="21969" y="772062"/>
        <a:ext cx="3661287" cy="7061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18667-3C60-4BCE-917F-450B69A47021}">
      <dsp:nvSpPr>
        <dsp:cNvPr id="0" name=""/>
        <dsp:cNvSpPr/>
      </dsp:nvSpPr>
      <dsp:spPr>
        <a:xfrm>
          <a:off x="0" y="1052602"/>
          <a:ext cx="3705225" cy="1052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>
              <a:latin typeface="Arial Narrow" panose="020B0606020202030204" pitchFamily="34" charset="0"/>
            </a:rPr>
            <a:t>Observação</a:t>
          </a:r>
        </a:p>
      </dsp:txBody>
      <dsp:txXfrm>
        <a:off x="30830" y="1083432"/>
        <a:ext cx="3643565" cy="990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07178-01A2-4AB7-B00E-7FCD489AEDA2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433D9-8AEE-4FC1-8647-5FC6B13EC8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831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33D9-8AEE-4FC1-8647-5FC6B13EC89D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871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33D9-8AEE-4FC1-8647-5FC6B13EC89D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016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92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81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88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13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15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35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38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98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74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35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A449E-7E88-4522-936F-31603F17C458}" type="datetimeFigureOut">
              <a:rPr lang="pt-BR" smtClean="0"/>
              <a:t>11/07/2021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69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14.png"/><Relationship Id="rId12" Type="http://schemas.microsoft.com/office/2007/relationships/diagramDrawing" Target="../diagrams/drawing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diagramColors" Target="../diagrams/colors9.xml"/><Relationship Id="rId5" Type="http://schemas.openxmlformats.org/officeDocument/2006/relationships/diagramColors" Target="../diagrams/colors8.xml"/><Relationship Id="rId10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8.xml"/><Relationship Id="rId9" Type="http://schemas.openxmlformats.org/officeDocument/2006/relationships/diagramLayout" Target="../diagrams/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D6A48F2-A95D-4045-B0C6-8BD2B169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024495" y="2024493"/>
            <a:ext cx="6858002" cy="28090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2EBD04-FD9A-402A-9684-7907C1844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5483" y="899375"/>
            <a:ext cx="8288593" cy="3078140"/>
          </a:xfrm>
        </p:spPr>
        <p:txBody>
          <a:bodyPr>
            <a:normAutofit/>
          </a:bodyPr>
          <a:lstStyle/>
          <a:p>
            <a:pPr algn="l"/>
            <a:r>
              <a:rPr lang="pt-BR" sz="9000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Dados e variáveis</a:t>
            </a:r>
            <a:br>
              <a:rPr lang="pt-BR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5000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ou o que fazer para responder uma pergunta científica (Parte 1)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A6EC72-1068-4E5B-99AE-47737F074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5483" y="4767689"/>
            <a:ext cx="4981416" cy="1036436"/>
          </a:xfrm>
        </p:spPr>
        <p:txBody>
          <a:bodyPr>
            <a:normAutofit/>
          </a:bodyPr>
          <a:lstStyle/>
          <a:p>
            <a:pPr algn="l"/>
            <a:r>
              <a:rPr lang="pt-BR" sz="2775" dirty="0">
                <a:latin typeface="Arial Narrow" panose="020B0606020202030204" pitchFamily="34" charset="0"/>
              </a:rPr>
              <a:t>Otávio César Marchetti</a:t>
            </a:r>
            <a:endParaRPr lang="pt-BR" dirty="0">
              <a:latin typeface="Arial Narrow" panose="020B060602020203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5167788-450E-43B9-84D7-8432563B5A91}"/>
              </a:ext>
            </a:extLst>
          </p:cNvPr>
          <p:cNvGrpSpPr>
            <a:grpSpLocks noChangeAspect="1"/>
          </p:cNvGrpSpPr>
          <p:nvPr/>
        </p:nvGrpSpPr>
        <p:grpSpPr>
          <a:xfrm>
            <a:off x="3288222" y="5804125"/>
            <a:ext cx="3351698" cy="924567"/>
            <a:chOff x="4129593" y="5364556"/>
            <a:chExt cx="4604820" cy="127024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3F3623F-55C1-4AF5-BFA7-1E3749104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9593" y="5807015"/>
              <a:ext cx="3160303" cy="827782"/>
            </a:xfrm>
            <a:prstGeom prst="rect">
              <a:avLst/>
            </a:prstGeom>
          </p:spPr>
        </p:pic>
        <p:pic>
          <p:nvPicPr>
            <p:cNvPr id="1026" name="Picture 2" descr="UFABC Logo – Universidade Federal do ABC - PNG e Vetor - Download ...">
              <a:extLst>
                <a:ext uri="{FF2B5EF4-FFF2-40B4-BE49-F238E27FC236}">
                  <a16:creationId xmlns:a16="http://schemas.microsoft.com/office/drawing/2014/main" id="{12702154-3F96-4DE2-BA4C-E131B8CBA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892" y="5364556"/>
              <a:ext cx="1290521" cy="1270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FF62E978-EB43-428B-A2D8-F9F57B49B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097" y="0"/>
            <a:ext cx="779758" cy="162072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62BB4A2-F4D6-439A-8C88-02DF6EF8F462}"/>
              </a:ext>
            </a:extLst>
          </p:cNvPr>
          <p:cNvSpPr/>
          <p:nvPr/>
        </p:nvSpPr>
        <p:spPr>
          <a:xfrm>
            <a:off x="7661225" y="260819"/>
            <a:ext cx="36763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IX Semana da Biologia UFABC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E65116-DBFD-46FC-B80F-39C74F60C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009" y="5830347"/>
            <a:ext cx="2300282" cy="9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D1A978-2130-43EE-8428-DE3FD625139F}"/>
              </a:ext>
            </a:extLst>
          </p:cNvPr>
          <p:cNvSpPr txBox="1">
            <a:spLocks/>
          </p:cNvSpPr>
          <p:nvPr/>
        </p:nvSpPr>
        <p:spPr>
          <a:xfrm>
            <a:off x="438070" y="1895633"/>
            <a:ext cx="8391606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dado é </a:t>
            </a:r>
            <a:r>
              <a:rPr lang="es-419" sz="3000" dirty="0" err="1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registro, </a:t>
            </a:r>
            <a:r>
              <a:rPr lang="es-419" sz="3000" dirty="0" err="1">
                <a:latin typeface="Arial Narrow" panose="020B0606020202030204" pitchFamily="34" charset="0"/>
              </a:rPr>
              <a:t>uma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observação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es-419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A partir da coleta dos dados, podemos </a:t>
            </a:r>
            <a:r>
              <a:rPr lang="es-419" sz="3000" dirty="0" err="1">
                <a:latin typeface="Arial Narrow" panose="020B0606020202030204" pitchFamily="34" charset="0"/>
              </a:rPr>
              <a:t>extrair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informações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Os dados </a:t>
            </a:r>
            <a:r>
              <a:rPr lang="es-419" sz="3000" dirty="0" err="1">
                <a:latin typeface="Arial Narrow" panose="020B0606020202030204" pitchFamily="34" charset="0"/>
              </a:rPr>
              <a:t>podem</a:t>
            </a:r>
            <a:r>
              <a:rPr lang="es-419" sz="3000" dirty="0">
                <a:latin typeface="Arial Narrow" panose="020B0606020202030204" pitchFamily="34" charset="0"/>
              </a:rPr>
              <a:t> ser </a:t>
            </a:r>
            <a:r>
              <a:rPr lang="es-419" sz="3000" dirty="0" err="1">
                <a:latin typeface="Arial Narrow" panose="020B0606020202030204" pitchFamily="34" charset="0"/>
              </a:rPr>
              <a:t>qualitativos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ou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quantitativos</a:t>
            </a:r>
            <a:endParaRPr lang="es-419" sz="3000" dirty="0">
              <a:latin typeface="Arial Narrow" panose="020B0606020202030204" pitchFamily="34" charset="0"/>
            </a:endParaRPr>
          </a:p>
          <a:p>
            <a:endParaRPr lang="es-419" sz="3000" dirty="0">
              <a:latin typeface="Arial Narrow" panose="020B0606020202030204" pitchFamily="34" charset="0"/>
            </a:endParaRPr>
          </a:p>
          <a:p>
            <a:r>
              <a:rPr lang="pt-BR" sz="3000" dirty="0">
                <a:latin typeface="Arial Narrow" panose="020B0606020202030204" pitchFamily="34" charset="0"/>
              </a:rPr>
              <a:t>Podem ser estruturados ou não estruturados</a:t>
            </a:r>
          </a:p>
          <a:p>
            <a:endParaRPr lang="pt-BR" sz="3000" dirty="0">
              <a:latin typeface="Arial Narrow" panose="020B0606020202030204" pitchFamily="34" charset="0"/>
            </a:endParaRPr>
          </a:p>
          <a:p>
            <a:r>
              <a:rPr lang="pt-BR" sz="3000" dirty="0">
                <a:latin typeface="Arial Narrow" panose="020B0606020202030204" pitchFamily="34" charset="0"/>
              </a:rPr>
              <a:t>Somente após uma análise, um conjunto de dados nos traz uma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3859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95CBE4D-57E4-4ABD-98C5-C6C304C7D16A}"/>
              </a:ext>
            </a:extLst>
          </p:cNvPr>
          <p:cNvSpPr/>
          <p:nvPr/>
        </p:nvSpPr>
        <p:spPr>
          <a:xfrm>
            <a:off x="438069" y="559390"/>
            <a:ext cx="108229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 tal do Big Data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F71DC1-5221-417C-AD94-2283391C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51" y="1421164"/>
            <a:ext cx="8698898" cy="286239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3C9BB74-C721-4B4D-8452-29F25C9959D6}"/>
              </a:ext>
            </a:extLst>
          </p:cNvPr>
          <p:cNvSpPr txBox="1"/>
          <p:nvPr/>
        </p:nvSpPr>
        <p:spPr>
          <a:xfrm>
            <a:off x="1400176" y="4584110"/>
            <a:ext cx="101323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Arial Narrow" panose="020B0606020202030204" pitchFamily="34" charset="0"/>
              </a:rPr>
              <a:t>Os 4 </a:t>
            </a:r>
            <a:r>
              <a:rPr lang="pt-BR" sz="3000" dirty="0" err="1">
                <a:latin typeface="Arial Narrow" panose="020B0606020202030204" pitchFamily="34" charset="0"/>
              </a:rPr>
              <a:t>Vs</a:t>
            </a:r>
            <a:r>
              <a:rPr lang="pt-BR" sz="3000" dirty="0">
                <a:latin typeface="Arial Narrow" panose="020B0606020202030204" pitchFamily="34" charset="0"/>
              </a:rPr>
              <a:t> do Big Data: Volume, variedade, veracidade e velocidade  </a:t>
            </a:r>
          </a:p>
        </p:txBody>
      </p:sp>
    </p:spTree>
    <p:extLst>
      <p:ext uri="{BB962C8B-B14F-4D97-AF65-F5344CB8AC3E}">
        <p14:creationId xmlns:p14="http://schemas.microsoft.com/office/powerpoint/2010/main" val="397975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448B7A4-04AD-4B44-8B1F-0B305AB5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99" y="167154"/>
            <a:ext cx="8443201" cy="65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se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obtém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dado?</a:t>
            </a:r>
          </a:p>
        </p:txBody>
      </p:sp>
    </p:spTree>
    <p:extLst>
      <p:ext uri="{BB962C8B-B14F-4D97-AF65-F5344CB8AC3E}">
        <p14:creationId xmlns:p14="http://schemas.microsoft.com/office/powerpoint/2010/main" val="328896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se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obtém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dado?</a:t>
            </a:r>
          </a:p>
        </p:txBody>
      </p:sp>
      <p:pic>
        <p:nvPicPr>
          <p:cNvPr id="1026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08A7D378-83B2-4E7C-8B0B-4DFA0220C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5619504" y="1597669"/>
            <a:ext cx="475773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72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se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obtém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dado?</a:t>
            </a:r>
          </a:p>
        </p:txBody>
      </p:sp>
      <p:pic>
        <p:nvPicPr>
          <p:cNvPr id="1026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08A7D378-83B2-4E7C-8B0B-4DFA0220C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5619504" y="1597669"/>
            <a:ext cx="475773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étodos de coleta de dados: quais são os mais efetivos?">
            <a:extLst>
              <a:ext uri="{FF2B5EF4-FFF2-40B4-BE49-F238E27FC236}">
                <a16:creationId xmlns:a16="http://schemas.microsoft.com/office/drawing/2014/main" id="{15F5DF19-2707-4C22-97EC-2CB4B53D4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7" t="2832" b="4590"/>
          <a:stretch/>
        </p:blipFill>
        <p:spPr bwMode="auto">
          <a:xfrm>
            <a:off x="610433" y="1597669"/>
            <a:ext cx="291857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7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se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obtém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dado?</a:t>
            </a:r>
          </a:p>
        </p:txBody>
      </p:sp>
      <p:pic>
        <p:nvPicPr>
          <p:cNvPr id="1026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08A7D378-83B2-4E7C-8B0B-4DFA0220C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5619504" y="1597669"/>
            <a:ext cx="475773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étodos de coleta de dados: quais são os mais efetivos?">
            <a:extLst>
              <a:ext uri="{FF2B5EF4-FFF2-40B4-BE49-F238E27FC236}">
                <a16:creationId xmlns:a16="http://schemas.microsoft.com/office/drawing/2014/main" id="{15F5DF19-2707-4C22-97EC-2CB4B53D4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7" t="2832" b="4590"/>
          <a:stretch/>
        </p:blipFill>
        <p:spPr bwMode="auto">
          <a:xfrm>
            <a:off x="610433" y="1597669"/>
            <a:ext cx="291857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F87144-94CC-4776-8070-0C5D3C7DF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87" y="1690688"/>
            <a:ext cx="1066033" cy="4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2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se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obtém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dado?</a:t>
            </a:r>
          </a:p>
        </p:txBody>
      </p:sp>
      <p:pic>
        <p:nvPicPr>
          <p:cNvPr id="1026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08A7D378-83B2-4E7C-8B0B-4DFA0220C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5619504" y="1597669"/>
            <a:ext cx="475773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étodos de coleta de dados: quais são os mais efetivos?">
            <a:extLst>
              <a:ext uri="{FF2B5EF4-FFF2-40B4-BE49-F238E27FC236}">
                <a16:creationId xmlns:a16="http://schemas.microsoft.com/office/drawing/2014/main" id="{15F5DF19-2707-4C22-97EC-2CB4B53D4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7" t="2832" b="4590"/>
          <a:stretch/>
        </p:blipFill>
        <p:spPr bwMode="auto">
          <a:xfrm>
            <a:off x="610433" y="1597669"/>
            <a:ext cx="291857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F87144-94CC-4776-8070-0C5D3C7DF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87" y="1690688"/>
            <a:ext cx="1066033" cy="46148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ECCD7B-8087-4CC3-92A9-ABA2A5662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4172743"/>
            <a:ext cx="4018214" cy="26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1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225959E-8931-9646-8735-90085E284C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329280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965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pic>
        <p:nvPicPr>
          <p:cNvPr id="10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E4238273-E75B-4DC4-AD5E-1E2B8112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8519867" y="1268540"/>
            <a:ext cx="3067296" cy="17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A46DACCE-92E1-4508-87D8-921F5017E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11324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78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6B7B09-57B5-4422-AEA8-09D4635F799B}"/>
              </a:ext>
            </a:extLst>
          </p:cNvPr>
          <p:cNvSpPr/>
          <p:nvPr/>
        </p:nvSpPr>
        <p:spPr>
          <a:xfrm>
            <a:off x="438069" y="559390"/>
            <a:ext cx="86818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Conteúdo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7E902EB-8FE9-4BD2-8A5B-F7AFD9083497}"/>
              </a:ext>
            </a:extLst>
          </p:cNvPr>
          <p:cNvSpPr txBox="1">
            <a:spLocks/>
          </p:cNvSpPr>
          <p:nvPr/>
        </p:nvSpPr>
        <p:spPr>
          <a:xfrm>
            <a:off x="1012402" y="2052795"/>
            <a:ext cx="7364363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O que é um dado?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Qual a diferença entre dado e variável?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Como elaborar um experimento científico?</a:t>
            </a:r>
          </a:p>
        </p:txBody>
      </p:sp>
    </p:spTree>
    <p:extLst>
      <p:ext uri="{BB962C8B-B14F-4D97-AF65-F5344CB8AC3E}">
        <p14:creationId xmlns:p14="http://schemas.microsoft.com/office/powerpoint/2010/main" val="2434049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756353C2-E75C-405E-BC9F-07658AD8CEEA}"/>
              </a:ext>
            </a:extLst>
          </p:cNvPr>
          <p:cNvSpPr/>
          <p:nvPr/>
        </p:nvSpPr>
        <p:spPr>
          <a:xfrm>
            <a:off x="2810561" y="6006722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E4238273-E75B-4DC4-AD5E-1E2B8112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8519867" y="1268540"/>
            <a:ext cx="3067296" cy="17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0149974-C038-4AF4-901B-CC130338DC6F}"/>
              </a:ext>
            </a:extLst>
          </p:cNvPr>
          <p:cNvSpPr txBox="1"/>
          <p:nvPr/>
        </p:nvSpPr>
        <p:spPr>
          <a:xfrm>
            <a:off x="1164266" y="5972798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Sexo</a:t>
            </a:r>
            <a:endParaRPr lang="pt-BR"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121C1F94-E31B-41B0-BBBD-9E5F5ED21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11324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97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0AF6AA73-F0AA-488E-A94D-3656311609E9}"/>
              </a:ext>
            </a:extLst>
          </p:cNvPr>
          <p:cNvSpPr/>
          <p:nvPr/>
        </p:nvSpPr>
        <p:spPr>
          <a:xfrm>
            <a:off x="2810560" y="4614711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756353C2-E75C-405E-BC9F-07658AD8CEEA}"/>
              </a:ext>
            </a:extLst>
          </p:cNvPr>
          <p:cNvSpPr/>
          <p:nvPr/>
        </p:nvSpPr>
        <p:spPr>
          <a:xfrm>
            <a:off x="2810561" y="6006722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E4238273-E75B-4DC4-AD5E-1E2B8112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8519867" y="1268540"/>
            <a:ext cx="3067296" cy="17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0149974-C038-4AF4-901B-CC130338DC6F}"/>
              </a:ext>
            </a:extLst>
          </p:cNvPr>
          <p:cNvSpPr txBox="1"/>
          <p:nvPr/>
        </p:nvSpPr>
        <p:spPr>
          <a:xfrm>
            <a:off x="1164266" y="5972798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Sexo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9AF01C-1F63-4403-8F40-3A63F7CF4EDF}"/>
              </a:ext>
            </a:extLst>
          </p:cNvPr>
          <p:cNvSpPr txBox="1"/>
          <p:nvPr/>
        </p:nvSpPr>
        <p:spPr>
          <a:xfrm>
            <a:off x="604837" y="4475053"/>
            <a:ext cx="25790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Estágio do desenvolvimento</a:t>
            </a:r>
            <a:endParaRPr lang="pt-BR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51BD816-E1E7-44A2-9104-C42BE19C9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11324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415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0AF6AA73-F0AA-488E-A94D-3656311609E9}"/>
              </a:ext>
            </a:extLst>
          </p:cNvPr>
          <p:cNvSpPr/>
          <p:nvPr/>
        </p:nvSpPr>
        <p:spPr>
          <a:xfrm>
            <a:off x="2810560" y="4614711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756353C2-E75C-405E-BC9F-07658AD8CEEA}"/>
              </a:ext>
            </a:extLst>
          </p:cNvPr>
          <p:cNvSpPr/>
          <p:nvPr/>
        </p:nvSpPr>
        <p:spPr>
          <a:xfrm>
            <a:off x="2810561" y="6006722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E4238273-E75B-4DC4-AD5E-1E2B8112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8519867" y="1268540"/>
            <a:ext cx="3067296" cy="17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64D998F1-A8F0-440A-BF73-C171B04FC6E3}"/>
              </a:ext>
            </a:extLst>
          </p:cNvPr>
          <p:cNvSpPr/>
          <p:nvPr/>
        </p:nvSpPr>
        <p:spPr>
          <a:xfrm rot="10800000">
            <a:off x="8519867" y="4614710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0149974-C038-4AF4-901B-CC130338DC6F}"/>
              </a:ext>
            </a:extLst>
          </p:cNvPr>
          <p:cNvSpPr txBox="1"/>
          <p:nvPr/>
        </p:nvSpPr>
        <p:spPr>
          <a:xfrm>
            <a:off x="1164266" y="5972798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Sexo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9AF01C-1F63-4403-8F40-3A63F7CF4EDF}"/>
              </a:ext>
            </a:extLst>
          </p:cNvPr>
          <p:cNvSpPr txBox="1"/>
          <p:nvPr/>
        </p:nvSpPr>
        <p:spPr>
          <a:xfrm>
            <a:off x="604837" y="4475053"/>
            <a:ext cx="25790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Estágio do desenvolvimento</a:t>
            </a:r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69F3DD0-9AA5-449A-A567-99FE00E6F309}"/>
              </a:ext>
            </a:extLst>
          </p:cNvPr>
          <p:cNvSpPr txBox="1"/>
          <p:nvPr/>
        </p:nvSpPr>
        <p:spPr>
          <a:xfrm>
            <a:off x="9744236" y="4349955"/>
            <a:ext cx="2447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Nº de ovos depositados</a:t>
            </a:r>
            <a:endParaRPr lang="pt-BR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1177DE3D-BC1A-4C26-8F6D-01807C77C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11324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306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0AF6AA73-F0AA-488E-A94D-3656311609E9}"/>
              </a:ext>
            </a:extLst>
          </p:cNvPr>
          <p:cNvSpPr/>
          <p:nvPr/>
        </p:nvSpPr>
        <p:spPr>
          <a:xfrm>
            <a:off x="2810560" y="4614711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756353C2-E75C-405E-BC9F-07658AD8CEEA}"/>
              </a:ext>
            </a:extLst>
          </p:cNvPr>
          <p:cNvSpPr/>
          <p:nvPr/>
        </p:nvSpPr>
        <p:spPr>
          <a:xfrm>
            <a:off x="2810561" y="6006722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E4238273-E75B-4DC4-AD5E-1E2B8112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8519867" y="1268540"/>
            <a:ext cx="3067296" cy="17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64D998F1-A8F0-440A-BF73-C171B04FC6E3}"/>
              </a:ext>
            </a:extLst>
          </p:cNvPr>
          <p:cNvSpPr/>
          <p:nvPr/>
        </p:nvSpPr>
        <p:spPr>
          <a:xfrm rot="10800000">
            <a:off x="8519867" y="4614710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94ED5566-907D-46EE-B0F1-06C217075190}"/>
              </a:ext>
            </a:extLst>
          </p:cNvPr>
          <p:cNvSpPr/>
          <p:nvPr/>
        </p:nvSpPr>
        <p:spPr>
          <a:xfrm rot="10800000">
            <a:off x="8519866" y="6006721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0149974-C038-4AF4-901B-CC130338DC6F}"/>
              </a:ext>
            </a:extLst>
          </p:cNvPr>
          <p:cNvSpPr txBox="1"/>
          <p:nvPr/>
        </p:nvSpPr>
        <p:spPr>
          <a:xfrm>
            <a:off x="1164266" y="5972798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Sexo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9AF01C-1F63-4403-8F40-3A63F7CF4EDF}"/>
              </a:ext>
            </a:extLst>
          </p:cNvPr>
          <p:cNvSpPr txBox="1"/>
          <p:nvPr/>
        </p:nvSpPr>
        <p:spPr>
          <a:xfrm>
            <a:off x="604837" y="4475053"/>
            <a:ext cx="25790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Estágio do desenvolvimento</a:t>
            </a:r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33DC943-F7C5-4319-8A18-EB7BCE74B841}"/>
              </a:ext>
            </a:extLst>
          </p:cNvPr>
          <p:cNvSpPr txBox="1"/>
          <p:nvPr/>
        </p:nvSpPr>
        <p:spPr>
          <a:xfrm>
            <a:off x="9744236" y="5741966"/>
            <a:ext cx="2447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Tamanho do casco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69F3DD0-9AA5-449A-A567-99FE00E6F309}"/>
              </a:ext>
            </a:extLst>
          </p:cNvPr>
          <p:cNvSpPr txBox="1"/>
          <p:nvPr/>
        </p:nvSpPr>
        <p:spPr>
          <a:xfrm>
            <a:off x="9744236" y="4349955"/>
            <a:ext cx="2447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Nº de ovos depositados</a:t>
            </a:r>
            <a:endParaRPr lang="pt-BR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2B36D352-D16A-4EA0-809B-444DBFC78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11324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1897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como estimador de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populações</a:t>
            </a:r>
            <a:endParaRPr lang="es-VE" sz="4400" dirty="0">
              <a:solidFill>
                <a:schemeClr val="bg2">
                  <a:lumMod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Tartaruga Ícone - Download Grátis, PNG e Vetores">
            <a:extLst>
              <a:ext uri="{FF2B5EF4-FFF2-40B4-BE49-F238E27FC236}">
                <a16:creationId xmlns:a16="http://schemas.microsoft.com/office/drawing/2014/main" id="{1FE91746-DC48-42DA-A548-4C2026E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69068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artaruga Ícone - Download Grátis, PNG e Vetores">
            <a:extLst>
              <a:ext uri="{FF2B5EF4-FFF2-40B4-BE49-F238E27FC236}">
                <a16:creationId xmlns:a16="http://schemas.microsoft.com/office/drawing/2014/main" id="{C15E4347-03D3-4B0C-B0D5-B578DD95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" y="244792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artaruga Ícone - Download Grátis, PNG e Vetores">
            <a:extLst>
              <a:ext uri="{FF2B5EF4-FFF2-40B4-BE49-F238E27FC236}">
                <a16:creationId xmlns:a16="http://schemas.microsoft.com/office/drawing/2014/main" id="{F826178E-72A0-45DC-9457-441A966F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2" y="3253584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artaruga Ícone - Download Grátis, PNG e Vetores">
            <a:extLst>
              <a:ext uri="{FF2B5EF4-FFF2-40B4-BE49-F238E27FC236}">
                <a16:creationId xmlns:a16="http://schemas.microsoft.com/office/drawing/2014/main" id="{8926F522-4254-4C39-A2D0-F1CFFD67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9479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artaruga Ícone - Download Grátis, PNG e Vetores">
            <a:extLst>
              <a:ext uri="{FF2B5EF4-FFF2-40B4-BE49-F238E27FC236}">
                <a16:creationId xmlns:a16="http://schemas.microsoft.com/office/drawing/2014/main" id="{07194BCD-190E-4CF6-97DC-E8C2F6CB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35559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rtaruga Ícone - Download Grátis, PNG e Vetores">
            <a:extLst>
              <a:ext uri="{FF2B5EF4-FFF2-40B4-BE49-F238E27FC236}">
                <a16:creationId xmlns:a16="http://schemas.microsoft.com/office/drawing/2014/main" id="{DDC06EC4-DB29-4294-B859-5436FECB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32" y="327342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artaruga Ícone - Download Grátis, PNG e Vetores">
            <a:extLst>
              <a:ext uri="{FF2B5EF4-FFF2-40B4-BE49-F238E27FC236}">
                <a16:creationId xmlns:a16="http://schemas.microsoft.com/office/drawing/2014/main" id="{6A25698A-5F37-4427-B29D-E41823E0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0" y="408542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artaruga Ícone - Download Grátis, PNG e Vetores">
            <a:extLst>
              <a:ext uri="{FF2B5EF4-FFF2-40B4-BE49-F238E27FC236}">
                <a16:creationId xmlns:a16="http://schemas.microsoft.com/office/drawing/2014/main" id="{E19B2E64-6A9D-4202-B96F-55299563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91" y="187523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artaruga Ícone - Download Grátis, PNG e Vetores">
            <a:extLst>
              <a:ext uri="{FF2B5EF4-FFF2-40B4-BE49-F238E27FC236}">
                <a16:creationId xmlns:a16="http://schemas.microsoft.com/office/drawing/2014/main" id="{79E33C61-6EF8-47A8-B7D9-893C6DB5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6" y="435610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artaruga Ícone - Download Grátis, PNG e Vetores">
            <a:extLst>
              <a:ext uri="{FF2B5EF4-FFF2-40B4-BE49-F238E27FC236}">
                <a16:creationId xmlns:a16="http://schemas.microsoft.com/office/drawing/2014/main" id="{CFA8FA04-CDA6-47B2-A3FE-1E21145D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91966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artaruga Ícone - Download Grátis, PNG e Vetores">
            <a:extLst>
              <a:ext uri="{FF2B5EF4-FFF2-40B4-BE49-F238E27FC236}">
                <a16:creationId xmlns:a16="http://schemas.microsoft.com/office/drawing/2014/main" id="{8CC1CE7E-1568-49E1-91F4-E104AD97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" y="493156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artaruga Ícone - Download Grátis, PNG e Vetores">
            <a:extLst>
              <a:ext uri="{FF2B5EF4-FFF2-40B4-BE49-F238E27FC236}">
                <a16:creationId xmlns:a16="http://schemas.microsoft.com/office/drawing/2014/main" id="{9E755DC5-2F6E-4ABF-974F-CB25B415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506014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artaruga Ícone - Download Grátis, PNG e Vetores">
            <a:extLst>
              <a:ext uri="{FF2B5EF4-FFF2-40B4-BE49-F238E27FC236}">
                <a16:creationId xmlns:a16="http://schemas.microsoft.com/office/drawing/2014/main" id="{2C17D608-F0FC-4AE7-8AD4-C28B80C1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artaruga Ícone - Download Grátis, PNG e Vetores">
            <a:extLst>
              <a:ext uri="{FF2B5EF4-FFF2-40B4-BE49-F238E27FC236}">
                <a16:creationId xmlns:a16="http://schemas.microsoft.com/office/drawing/2014/main" id="{CDFBA066-63DC-4E53-9750-DACB2BD8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97693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artaruga Ícone - Download Grátis, PNG e Vetores">
            <a:extLst>
              <a:ext uri="{FF2B5EF4-FFF2-40B4-BE49-F238E27FC236}">
                <a16:creationId xmlns:a16="http://schemas.microsoft.com/office/drawing/2014/main" id="{ED3B57AC-6E8A-4777-90AC-D7823D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583247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rtaruga Ícone - Download Grátis, PNG e Vetores">
            <a:extLst>
              <a:ext uri="{FF2B5EF4-FFF2-40B4-BE49-F238E27FC236}">
                <a16:creationId xmlns:a16="http://schemas.microsoft.com/office/drawing/2014/main" id="{FD66AAE1-51CF-45CC-812D-B301F5C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29748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artaruga Ícone - Download Grátis, PNG e Vetores">
            <a:extLst>
              <a:ext uri="{FF2B5EF4-FFF2-40B4-BE49-F238E27FC236}">
                <a16:creationId xmlns:a16="http://schemas.microsoft.com/office/drawing/2014/main" id="{BA4C8DED-BF1A-4441-B425-31D9E56E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1" y="340995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artaruga Ícone - Download Grátis, PNG e Vetores">
            <a:extLst>
              <a:ext uri="{FF2B5EF4-FFF2-40B4-BE49-F238E27FC236}">
                <a16:creationId xmlns:a16="http://schemas.microsoft.com/office/drawing/2014/main" id="{8339273E-6BF8-415B-810E-0C996E1B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6" y="467439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artaruga Ícone - Download Grátis, PNG e Vetores">
            <a:extLst>
              <a:ext uri="{FF2B5EF4-FFF2-40B4-BE49-F238E27FC236}">
                <a16:creationId xmlns:a16="http://schemas.microsoft.com/office/drawing/2014/main" id="{AD97C226-CC4F-403B-A0FD-9A115879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6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artaruga Ícone - Download Grátis, PNG e Vetores">
            <a:extLst>
              <a:ext uri="{FF2B5EF4-FFF2-40B4-BE49-F238E27FC236}">
                <a16:creationId xmlns:a16="http://schemas.microsoft.com/office/drawing/2014/main" id="{91B60592-DCF6-407C-A4FF-1E3E7E87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14575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126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como estimador de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populações</a:t>
            </a:r>
            <a:endParaRPr lang="es-VE" sz="4400" dirty="0">
              <a:solidFill>
                <a:schemeClr val="bg2">
                  <a:lumMod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Tartaruga Ícone - Download Grátis, PNG e Vetores">
            <a:extLst>
              <a:ext uri="{FF2B5EF4-FFF2-40B4-BE49-F238E27FC236}">
                <a16:creationId xmlns:a16="http://schemas.microsoft.com/office/drawing/2014/main" id="{1FE91746-DC48-42DA-A548-4C2026E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69068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artaruga Ícone - Download Grátis, PNG e Vetores">
            <a:extLst>
              <a:ext uri="{FF2B5EF4-FFF2-40B4-BE49-F238E27FC236}">
                <a16:creationId xmlns:a16="http://schemas.microsoft.com/office/drawing/2014/main" id="{C15E4347-03D3-4B0C-B0D5-B578DD95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" y="244792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artaruga Ícone - Download Grátis, PNG e Vetores">
            <a:extLst>
              <a:ext uri="{FF2B5EF4-FFF2-40B4-BE49-F238E27FC236}">
                <a16:creationId xmlns:a16="http://schemas.microsoft.com/office/drawing/2014/main" id="{F826178E-72A0-45DC-9457-441A966F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1" y="316825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artaruga Ícone - Download Grátis, PNG e Vetores">
            <a:extLst>
              <a:ext uri="{FF2B5EF4-FFF2-40B4-BE49-F238E27FC236}">
                <a16:creationId xmlns:a16="http://schemas.microsoft.com/office/drawing/2014/main" id="{8926F522-4254-4C39-A2D0-F1CFFD67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9479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artaruga Ícone - Download Grátis, PNG e Vetores">
            <a:extLst>
              <a:ext uri="{FF2B5EF4-FFF2-40B4-BE49-F238E27FC236}">
                <a16:creationId xmlns:a16="http://schemas.microsoft.com/office/drawing/2014/main" id="{07194BCD-190E-4CF6-97DC-E8C2F6CB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35559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rtaruga Ícone - Download Grátis, PNG e Vetores">
            <a:extLst>
              <a:ext uri="{FF2B5EF4-FFF2-40B4-BE49-F238E27FC236}">
                <a16:creationId xmlns:a16="http://schemas.microsoft.com/office/drawing/2014/main" id="{DDC06EC4-DB29-4294-B859-5436FECB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32" y="327342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artaruga Ícone - Download Grátis, PNG e Vetores">
            <a:extLst>
              <a:ext uri="{FF2B5EF4-FFF2-40B4-BE49-F238E27FC236}">
                <a16:creationId xmlns:a16="http://schemas.microsoft.com/office/drawing/2014/main" id="{6A25698A-5F37-4427-B29D-E41823E0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0" y="408542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artaruga Ícone - Download Grátis, PNG e Vetores">
            <a:extLst>
              <a:ext uri="{FF2B5EF4-FFF2-40B4-BE49-F238E27FC236}">
                <a16:creationId xmlns:a16="http://schemas.microsoft.com/office/drawing/2014/main" id="{E19B2E64-6A9D-4202-B96F-55299563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91" y="187523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artaruga Ícone - Download Grátis, PNG e Vetores">
            <a:extLst>
              <a:ext uri="{FF2B5EF4-FFF2-40B4-BE49-F238E27FC236}">
                <a16:creationId xmlns:a16="http://schemas.microsoft.com/office/drawing/2014/main" id="{79E33C61-6EF8-47A8-B7D9-893C6DB5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6" y="435610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artaruga Ícone - Download Grátis, PNG e Vetores">
            <a:extLst>
              <a:ext uri="{FF2B5EF4-FFF2-40B4-BE49-F238E27FC236}">
                <a16:creationId xmlns:a16="http://schemas.microsoft.com/office/drawing/2014/main" id="{CFA8FA04-CDA6-47B2-A3FE-1E21145D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91966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artaruga Ícone - Download Grátis, PNG e Vetores">
            <a:extLst>
              <a:ext uri="{FF2B5EF4-FFF2-40B4-BE49-F238E27FC236}">
                <a16:creationId xmlns:a16="http://schemas.microsoft.com/office/drawing/2014/main" id="{8CC1CE7E-1568-49E1-91F4-E104AD97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" y="493156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artaruga Ícone - Download Grátis, PNG e Vetores">
            <a:extLst>
              <a:ext uri="{FF2B5EF4-FFF2-40B4-BE49-F238E27FC236}">
                <a16:creationId xmlns:a16="http://schemas.microsoft.com/office/drawing/2014/main" id="{9E755DC5-2F6E-4ABF-974F-CB25B415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506014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artaruga Ícone - Download Grátis, PNG e Vetores">
            <a:extLst>
              <a:ext uri="{FF2B5EF4-FFF2-40B4-BE49-F238E27FC236}">
                <a16:creationId xmlns:a16="http://schemas.microsoft.com/office/drawing/2014/main" id="{2C17D608-F0FC-4AE7-8AD4-C28B80C1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artaruga Ícone - Download Grátis, PNG e Vetores">
            <a:extLst>
              <a:ext uri="{FF2B5EF4-FFF2-40B4-BE49-F238E27FC236}">
                <a16:creationId xmlns:a16="http://schemas.microsoft.com/office/drawing/2014/main" id="{CDFBA066-63DC-4E53-9750-DACB2BD8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97693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artaruga Ícone - Download Grátis, PNG e Vetores">
            <a:extLst>
              <a:ext uri="{FF2B5EF4-FFF2-40B4-BE49-F238E27FC236}">
                <a16:creationId xmlns:a16="http://schemas.microsoft.com/office/drawing/2014/main" id="{ED3B57AC-6E8A-4777-90AC-D7823D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583247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rtaruga Ícone - Download Grátis, PNG e Vetores">
            <a:extLst>
              <a:ext uri="{FF2B5EF4-FFF2-40B4-BE49-F238E27FC236}">
                <a16:creationId xmlns:a16="http://schemas.microsoft.com/office/drawing/2014/main" id="{FD66AAE1-51CF-45CC-812D-B301F5C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29748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artaruga Ícone - Download Grátis, PNG e Vetores">
            <a:extLst>
              <a:ext uri="{FF2B5EF4-FFF2-40B4-BE49-F238E27FC236}">
                <a16:creationId xmlns:a16="http://schemas.microsoft.com/office/drawing/2014/main" id="{BA4C8DED-BF1A-4441-B425-31D9E56E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1" y="340995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artaruga Ícone - Download Grátis, PNG e Vetores">
            <a:extLst>
              <a:ext uri="{FF2B5EF4-FFF2-40B4-BE49-F238E27FC236}">
                <a16:creationId xmlns:a16="http://schemas.microsoft.com/office/drawing/2014/main" id="{8339273E-6BF8-415B-810E-0C996E1B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6" y="467439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artaruga Ícone - Download Grátis, PNG e Vetores">
            <a:extLst>
              <a:ext uri="{FF2B5EF4-FFF2-40B4-BE49-F238E27FC236}">
                <a16:creationId xmlns:a16="http://schemas.microsoft.com/office/drawing/2014/main" id="{AD97C226-CC4F-403B-A0FD-9A115879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6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artaruga Ícone - Download Grátis, PNG e Vetores">
            <a:extLst>
              <a:ext uri="{FF2B5EF4-FFF2-40B4-BE49-F238E27FC236}">
                <a16:creationId xmlns:a16="http://schemas.microsoft.com/office/drawing/2014/main" id="{91B60592-DCF6-407C-A4FF-1E3E7E87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14575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C1FBA45-A3CC-45E1-8679-8900E21125B5}"/>
              </a:ext>
            </a:extLst>
          </p:cNvPr>
          <p:cNvSpPr/>
          <p:nvPr/>
        </p:nvSpPr>
        <p:spPr>
          <a:xfrm>
            <a:off x="1383506" y="1227142"/>
            <a:ext cx="3274219" cy="223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6BB753-0544-4261-956A-AA7361903577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População = 26 indivíduos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07F082-0528-4AB8-B77F-554FDA6282A5}"/>
              </a:ext>
            </a:extLst>
          </p:cNvPr>
          <p:cNvSpPr txBox="1"/>
          <p:nvPr/>
        </p:nvSpPr>
        <p:spPr>
          <a:xfrm>
            <a:off x="6098382" y="2400301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Amostra = 7 indivíduos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242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C1FBA45-A3CC-45E1-8679-8900E21125B5}"/>
              </a:ext>
            </a:extLst>
          </p:cNvPr>
          <p:cNvSpPr/>
          <p:nvPr/>
        </p:nvSpPr>
        <p:spPr>
          <a:xfrm>
            <a:off x="1383506" y="1227142"/>
            <a:ext cx="3274219" cy="223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6BB753-0544-4261-956A-AA7361903577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amostral</a:t>
            </a:r>
            <a:endParaRPr lang="pt-BR" dirty="0"/>
          </a:p>
        </p:txBody>
      </p:sp>
      <p:pic>
        <p:nvPicPr>
          <p:cNvPr id="45" name="Picture 2" descr="Tartaruga Ícone - Download Grátis, PNG e Vetores">
            <a:extLst>
              <a:ext uri="{FF2B5EF4-FFF2-40B4-BE49-F238E27FC236}">
                <a16:creationId xmlns:a16="http://schemas.microsoft.com/office/drawing/2014/main" id="{3CAC3201-97E9-44F1-AD15-8459C0B1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9" y="243840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629141A-B02C-4CCB-A732-DE24ED0051AF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657725" y="2344739"/>
            <a:ext cx="2424114" cy="54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>
            <a:extLst>
              <a:ext uri="{FF2B5EF4-FFF2-40B4-BE49-F238E27FC236}">
                <a16:creationId xmlns:a16="http://schemas.microsoft.com/office/drawing/2014/main" id="{5F697A85-9757-4732-8B52-DF59B0F02C07}"/>
              </a:ext>
            </a:extLst>
          </p:cNvPr>
          <p:cNvSpPr/>
          <p:nvPr/>
        </p:nvSpPr>
        <p:spPr>
          <a:xfrm>
            <a:off x="5583062" y="3555997"/>
            <a:ext cx="480730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>
                <a:latin typeface="Bahnschrift SemiLight SemiConde" panose="020B0502040204020203" pitchFamily="34" charset="0"/>
              </a:rPr>
              <a:t>Variáveis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Peso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Tamanho do casco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Número de ovos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Sexo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Circunferência do pescoço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Envergadura das patas dianteiras</a:t>
            </a:r>
          </a:p>
        </p:txBody>
      </p:sp>
    </p:spTree>
    <p:extLst>
      <p:ext uri="{BB962C8B-B14F-4D97-AF65-F5344CB8AC3E}">
        <p14:creationId xmlns:p14="http://schemas.microsoft.com/office/powerpoint/2010/main" val="342997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como estimador de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populações</a:t>
            </a:r>
            <a:endParaRPr lang="es-VE" sz="4400" dirty="0">
              <a:solidFill>
                <a:schemeClr val="bg2">
                  <a:lumMod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Tartaruga Ícone - Download Grátis, PNG e Vetores">
            <a:extLst>
              <a:ext uri="{FF2B5EF4-FFF2-40B4-BE49-F238E27FC236}">
                <a16:creationId xmlns:a16="http://schemas.microsoft.com/office/drawing/2014/main" id="{1FE91746-DC48-42DA-A548-4C2026E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69068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artaruga Ícone - Download Grátis, PNG e Vetores">
            <a:extLst>
              <a:ext uri="{FF2B5EF4-FFF2-40B4-BE49-F238E27FC236}">
                <a16:creationId xmlns:a16="http://schemas.microsoft.com/office/drawing/2014/main" id="{C15E4347-03D3-4B0C-B0D5-B578DD95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" y="244792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artaruga Ícone - Download Grátis, PNG e Vetores">
            <a:extLst>
              <a:ext uri="{FF2B5EF4-FFF2-40B4-BE49-F238E27FC236}">
                <a16:creationId xmlns:a16="http://schemas.microsoft.com/office/drawing/2014/main" id="{F826178E-72A0-45DC-9457-441A966F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1" y="316825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artaruga Ícone - Download Grátis, PNG e Vetores">
            <a:extLst>
              <a:ext uri="{FF2B5EF4-FFF2-40B4-BE49-F238E27FC236}">
                <a16:creationId xmlns:a16="http://schemas.microsoft.com/office/drawing/2014/main" id="{8926F522-4254-4C39-A2D0-F1CFFD67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9479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artaruga Ícone - Download Grátis, PNG e Vetores">
            <a:extLst>
              <a:ext uri="{FF2B5EF4-FFF2-40B4-BE49-F238E27FC236}">
                <a16:creationId xmlns:a16="http://schemas.microsoft.com/office/drawing/2014/main" id="{07194BCD-190E-4CF6-97DC-E8C2F6CB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35559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rtaruga Ícone - Download Grátis, PNG e Vetores">
            <a:extLst>
              <a:ext uri="{FF2B5EF4-FFF2-40B4-BE49-F238E27FC236}">
                <a16:creationId xmlns:a16="http://schemas.microsoft.com/office/drawing/2014/main" id="{DDC06EC4-DB29-4294-B859-5436FECB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32" y="327342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artaruga Ícone - Download Grátis, PNG e Vetores">
            <a:extLst>
              <a:ext uri="{FF2B5EF4-FFF2-40B4-BE49-F238E27FC236}">
                <a16:creationId xmlns:a16="http://schemas.microsoft.com/office/drawing/2014/main" id="{6A25698A-5F37-4427-B29D-E41823E0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0" y="408542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artaruga Ícone - Download Grátis, PNG e Vetores">
            <a:extLst>
              <a:ext uri="{FF2B5EF4-FFF2-40B4-BE49-F238E27FC236}">
                <a16:creationId xmlns:a16="http://schemas.microsoft.com/office/drawing/2014/main" id="{E19B2E64-6A9D-4202-B96F-55299563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1849044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artaruga Ícone - Download Grátis, PNG e Vetores">
            <a:extLst>
              <a:ext uri="{FF2B5EF4-FFF2-40B4-BE49-F238E27FC236}">
                <a16:creationId xmlns:a16="http://schemas.microsoft.com/office/drawing/2014/main" id="{79E33C61-6EF8-47A8-B7D9-893C6DB5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6" y="435610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artaruga Ícone - Download Grátis, PNG e Vetores">
            <a:extLst>
              <a:ext uri="{FF2B5EF4-FFF2-40B4-BE49-F238E27FC236}">
                <a16:creationId xmlns:a16="http://schemas.microsoft.com/office/drawing/2014/main" id="{CFA8FA04-CDA6-47B2-A3FE-1E21145D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91966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artaruga Ícone - Download Grátis, PNG e Vetores">
            <a:extLst>
              <a:ext uri="{FF2B5EF4-FFF2-40B4-BE49-F238E27FC236}">
                <a16:creationId xmlns:a16="http://schemas.microsoft.com/office/drawing/2014/main" id="{8CC1CE7E-1568-49E1-91F4-E104AD97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" y="493156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artaruga Ícone - Download Grátis, PNG e Vetores">
            <a:extLst>
              <a:ext uri="{FF2B5EF4-FFF2-40B4-BE49-F238E27FC236}">
                <a16:creationId xmlns:a16="http://schemas.microsoft.com/office/drawing/2014/main" id="{9E755DC5-2F6E-4ABF-974F-CB25B415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506014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artaruga Ícone - Download Grátis, PNG e Vetores">
            <a:extLst>
              <a:ext uri="{FF2B5EF4-FFF2-40B4-BE49-F238E27FC236}">
                <a16:creationId xmlns:a16="http://schemas.microsoft.com/office/drawing/2014/main" id="{2C17D608-F0FC-4AE7-8AD4-C28B80C1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artaruga Ícone - Download Grátis, PNG e Vetores">
            <a:extLst>
              <a:ext uri="{FF2B5EF4-FFF2-40B4-BE49-F238E27FC236}">
                <a16:creationId xmlns:a16="http://schemas.microsoft.com/office/drawing/2014/main" id="{CDFBA066-63DC-4E53-9750-DACB2BD8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97693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artaruga Ícone - Download Grátis, PNG e Vetores">
            <a:extLst>
              <a:ext uri="{FF2B5EF4-FFF2-40B4-BE49-F238E27FC236}">
                <a16:creationId xmlns:a16="http://schemas.microsoft.com/office/drawing/2014/main" id="{ED3B57AC-6E8A-4777-90AC-D7823D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583247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rtaruga Ícone - Download Grátis, PNG e Vetores">
            <a:extLst>
              <a:ext uri="{FF2B5EF4-FFF2-40B4-BE49-F238E27FC236}">
                <a16:creationId xmlns:a16="http://schemas.microsoft.com/office/drawing/2014/main" id="{FD66AAE1-51CF-45CC-812D-B301F5C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29748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artaruga Ícone - Download Grátis, PNG e Vetores">
            <a:extLst>
              <a:ext uri="{FF2B5EF4-FFF2-40B4-BE49-F238E27FC236}">
                <a16:creationId xmlns:a16="http://schemas.microsoft.com/office/drawing/2014/main" id="{BA4C8DED-BF1A-4441-B425-31D9E56E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1" y="340995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artaruga Ícone - Download Grátis, PNG e Vetores">
            <a:extLst>
              <a:ext uri="{FF2B5EF4-FFF2-40B4-BE49-F238E27FC236}">
                <a16:creationId xmlns:a16="http://schemas.microsoft.com/office/drawing/2014/main" id="{8339273E-6BF8-415B-810E-0C996E1B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6" y="467439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artaruga Ícone - Download Grátis, PNG e Vetores">
            <a:extLst>
              <a:ext uri="{FF2B5EF4-FFF2-40B4-BE49-F238E27FC236}">
                <a16:creationId xmlns:a16="http://schemas.microsoft.com/office/drawing/2014/main" id="{AD97C226-CC4F-403B-A0FD-9A115879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6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artaruga Ícone - Download Grátis, PNG e Vetores">
            <a:extLst>
              <a:ext uri="{FF2B5EF4-FFF2-40B4-BE49-F238E27FC236}">
                <a16:creationId xmlns:a16="http://schemas.microsoft.com/office/drawing/2014/main" id="{91B60592-DCF6-407C-A4FF-1E3E7E87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14575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C1FBA45-A3CC-45E1-8679-8900E21125B5}"/>
              </a:ext>
            </a:extLst>
          </p:cNvPr>
          <p:cNvSpPr/>
          <p:nvPr/>
        </p:nvSpPr>
        <p:spPr>
          <a:xfrm>
            <a:off x="1383506" y="1227142"/>
            <a:ext cx="3274219" cy="223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6BB753-0544-4261-956A-AA7361903577}"/>
              </a:ext>
            </a:extLst>
          </p:cNvPr>
          <p:cNvSpPr txBox="1"/>
          <p:nvPr/>
        </p:nvSpPr>
        <p:spPr>
          <a:xfrm>
            <a:off x="6098382" y="1884402"/>
            <a:ext cx="45029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População/ 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07F082-0528-4AB8-B77F-554FDA6282A5}"/>
              </a:ext>
            </a:extLst>
          </p:cNvPr>
          <p:cNvSpPr txBox="1"/>
          <p:nvPr/>
        </p:nvSpPr>
        <p:spPr>
          <a:xfrm>
            <a:off x="6098382" y="2400301"/>
            <a:ext cx="55316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Amostra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CBA1438-E593-45F2-86E2-4DFC9F1B2863}"/>
              </a:ext>
            </a:extLst>
          </p:cNvPr>
          <p:cNvSpPr txBox="1"/>
          <p:nvPr/>
        </p:nvSpPr>
        <p:spPr>
          <a:xfrm>
            <a:off x="9476188" y="2143126"/>
            <a:ext cx="21538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Variável </a:t>
            </a:r>
            <a:endParaRPr lang="pt-BR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81FF6E6-BB46-49D7-BCFC-0ED96BCB10EA}"/>
              </a:ext>
            </a:extLst>
          </p:cNvPr>
          <p:cNvSpPr/>
          <p:nvPr/>
        </p:nvSpPr>
        <p:spPr>
          <a:xfrm>
            <a:off x="8215318" y="2111370"/>
            <a:ext cx="1014413" cy="5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796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como estimador de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populações</a:t>
            </a:r>
            <a:endParaRPr lang="es-VE" sz="4400" dirty="0">
              <a:solidFill>
                <a:schemeClr val="bg2">
                  <a:lumMod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Tartaruga Ícone - Download Grátis, PNG e Vetores">
            <a:extLst>
              <a:ext uri="{FF2B5EF4-FFF2-40B4-BE49-F238E27FC236}">
                <a16:creationId xmlns:a16="http://schemas.microsoft.com/office/drawing/2014/main" id="{1FE91746-DC48-42DA-A548-4C2026E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69068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artaruga Ícone - Download Grátis, PNG e Vetores">
            <a:extLst>
              <a:ext uri="{FF2B5EF4-FFF2-40B4-BE49-F238E27FC236}">
                <a16:creationId xmlns:a16="http://schemas.microsoft.com/office/drawing/2014/main" id="{C15E4347-03D3-4B0C-B0D5-B578DD95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" y="244792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artaruga Ícone - Download Grátis, PNG e Vetores">
            <a:extLst>
              <a:ext uri="{FF2B5EF4-FFF2-40B4-BE49-F238E27FC236}">
                <a16:creationId xmlns:a16="http://schemas.microsoft.com/office/drawing/2014/main" id="{F826178E-72A0-45DC-9457-441A966F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1" y="316825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artaruga Ícone - Download Grátis, PNG e Vetores">
            <a:extLst>
              <a:ext uri="{FF2B5EF4-FFF2-40B4-BE49-F238E27FC236}">
                <a16:creationId xmlns:a16="http://schemas.microsoft.com/office/drawing/2014/main" id="{8926F522-4254-4C39-A2D0-F1CFFD67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9479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artaruga Ícone - Download Grátis, PNG e Vetores">
            <a:extLst>
              <a:ext uri="{FF2B5EF4-FFF2-40B4-BE49-F238E27FC236}">
                <a16:creationId xmlns:a16="http://schemas.microsoft.com/office/drawing/2014/main" id="{07194BCD-190E-4CF6-97DC-E8C2F6CB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35559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rtaruga Ícone - Download Grátis, PNG e Vetores">
            <a:extLst>
              <a:ext uri="{FF2B5EF4-FFF2-40B4-BE49-F238E27FC236}">
                <a16:creationId xmlns:a16="http://schemas.microsoft.com/office/drawing/2014/main" id="{DDC06EC4-DB29-4294-B859-5436FECB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32" y="327342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artaruga Ícone - Download Grátis, PNG e Vetores">
            <a:extLst>
              <a:ext uri="{FF2B5EF4-FFF2-40B4-BE49-F238E27FC236}">
                <a16:creationId xmlns:a16="http://schemas.microsoft.com/office/drawing/2014/main" id="{6A25698A-5F37-4427-B29D-E41823E0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0" y="408542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artaruga Ícone - Download Grátis, PNG e Vetores">
            <a:extLst>
              <a:ext uri="{FF2B5EF4-FFF2-40B4-BE49-F238E27FC236}">
                <a16:creationId xmlns:a16="http://schemas.microsoft.com/office/drawing/2014/main" id="{E19B2E64-6A9D-4202-B96F-55299563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4" y="349639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artaruga Ícone - Download Grátis, PNG e Vetores">
            <a:extLst>
              <a:ext uri="{FF2B5EF4-FFF2-40B4-BE49-F238E27FC236}">
                <a16:creationId xmlns:a16="http://schemas.microsoft.com/office/drawing/2014/main" id="{79E33C61-6EF8-47A8-B7D9-893C6DB5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6" y="435610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artaruga Ícone - Download Grátis, PNG e Vetores">
            <a:extLst>
              <a:ext uri="{FF2B5EF4-FFF2-40B4-BE49-F238E27FC236}">
                <a16:creationId xmlns:a16="http://schemas.microsoft.com/office/drawing/2014/main" id="{CFA8FA04-CDA6-47B2-A3FE-1E21145D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91966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artaruga Ícone - Download Grátis, PNG e Vetores">
            <a:extLst>
              <a:ext uri="{FF2B5EF4-FFF2-40B4-BE49-F238E27FC236}">
                <a16:creationId xmlns:a16="http://schemas.microsoft.com/office/drawing/2014/main" id="{8CC1CE7E-1568-49E1-91F4-E104AD97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" y="493156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artaruga Ícone - Download Grátis, PNG e Vetores">
            <a:extLst>
              <a:ext uri="{FF2B5EF4-FFF2-40B4-BE49-F238E27FC236}">
                <a16:creationId xmlns:a16="http://schemas.microsoft.com/office/drawing/2014/main" id="{9E755DC5-2F6E-4ABF-974F-CB25B415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506014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artaruga Ícone - Download Grátis, PNG e Vetores">
            <a:extLst>
              <a:ext uri="{FF2B5EF4-FFF2-40B4-BE49-F238E27FC236}">
                <a16:creationId xmlns:a16="http://schemas.microsoft.com/office/drawing/2014/main" id="{2C17D608-F0FC-4AE7-8AD4-C28B80C1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artaruga Ícone - Download Grátis, PNG e Vetores">
            <a:extLst>
              <a:ext uri="{FF2B5EF4-FFF2-40B4-BE49-F238E27FC236}">
                <a16:creationId xmlns:a16="http://schemas.microsoft.com/office/drawing/2014/main" id="{CDFBA066-63DC-4E53-9750-DACB2BD8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97693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artaruga Ícone - Download Grátis, PNG e Vetores">
            <a:extLst>
              <a:ext uri="{FF2B5EF4-FFF2-40B4-BE49-F238E27FC236}">
                <a16:creationId xmlns:a16="http://schemas.microsoft.com/office/drawing/2014/main" id="{ED3B57AC-6E8A-4777-90AC-D7823D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583247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rtaruga Ícone - Download Grátis, PNG e Vetores">
            <a:extLst>
              <a:ext uri="{FF2B5EF4-FFF2-40B4-BE49-F238E27FC236}">
                <a16:creationId xmlns:a16="http://schemas.microsoft.com/office/drawing/2014/main" id="{FD66AAE1-51CF-45CC-812D-B301F5C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29748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artaruga Ícone - Download Grátis, PNG e Vetores">
            <a:extLst>
              <a:ext uri="{FF2B5EF4-FFF2-40B4-BE49-F238E27FC236}">
                <a16:creationId xmlns:a16="http://schemas.microsoft.com/office/drawing/2014/main" id="{BA4C8DED-BF1A-4441-B425-31D9E56E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1" y="340995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artaruga Ícone - Download Grátis, PNG e Vetores">
            <a:extLst>
              <a:ext uri="{FF2B5EF4-FFF2-40B4-BE49-F238E27FC236}">
                <a16:creationId xmlns:a16="http://schemas.microsoft.com/office/drawing/2014/main" id="{8339273E-6BF8-415B-810E-0C996E1B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6" y="467439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artaruga Ícone - Download Grátis, PNG e Vetores">
            <a:extLst>
              <a:ext uri="{FF2B5EF4-FFF2-40B4-BE49-F238E27FC236}">
                <a16:creationId xmlns:a16="http://schemas.microsoft.com/office/drawing/2014/main" id="{AD97C226-CC4F-403B-A0FD-9A115879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6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artaruga Ícone - Download Grátis, PNG e Vetores">
            <a:extLst>
              <a:ext uri="{FF2B5EF4-FFF2-40B4-BE49-F238E27FC236}">
                <a16:creationId xmlns:a16="http://schemas.microsoft.com/office/drawing/2014/main" id="{91B60592-DCF6-407C-A4FF-1E3E7E87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14575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C1FBA45-A3CC-45E1-8679-8900E21125B5}"/>
              </a:ext>
            </a:extLst>
          </p:cNvPr>
          <p:cNvSpPr/>
          <p:nvPr/>
        </p:nvSpPr>
        <p:spPr>
          <a:xfrm>
            <a:off x="1383506" y="1227142"/>
            <a:ext cx="3274219" cy="223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6BB753-0544-4261-956A-AA7361903577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População 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07F082-0528-4AB8-B77F-554FDA6282A5}"/>
              </a:ext>
            </a:extLst>
          </p:cNvPr>
          <p:cNvSpPr txBox="1"/>
          <p:nvPr/>
        </p:nvSpPr>
        <p:spPr>
          <a:xfrm>
            <a:off x="6098382" y="2400301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Amostra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CBA1438-E593-45F2-86E2-4DFC9F1B2863}"/>
              </a:ext>
            </a:extLst>
          </p:cNvPr>
          <p:cNvSpPr txBox="1"/>
          <p:nvPr/>
        </p:nvSpPr>
        <p:spPr>
          <a:xfrm>
            <a:off x="9476188" y="2143126"/>
            <a:ext cx="2330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Variável 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75E7A9C-CA80-4409-995A-2D41B8DFAE67}"/>
              </a:ext>
            </a:extLst>
          </p:cNvPr>
          <p:cNvSpPr txBox="1"/>
          <p:nvPr/>
        </p:nvSpPr>
        <p:spPr>
          <a:xfrm>
            <a:off x="6098382" y="4314829"/>
            <a:ext cx="19597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de observação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5333019-2E3A-4CE3-B662-2EB063FFF3AE}"/>
              </a:ext>
            </a:extLst>
          </p:cNvPr>
          <p:cNvSpPr txBox="1"/>
          <p:nvPr/>
        </p:nvSpPr>
        <p:spPr>
          <a:xfrm>
            <a:off x="9632154" y="4160877"/>
            <a:ext cx="22550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Dado</a:t>
            </a:r>
            <a:endParaRPr lang="pt-BR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81FF6E6-BB46-49D7-BCFC-0ED96BCB10EA}"/>
              </a:ext>
            </a:extLst>
          </p:cNvPr>
          <p:cNvSpPr/>
          <p:nvPr/>
        </p:nvSpPr>
        <p:spPr>
          <a:xfrm>
            <a:off x="8215318" y="2111370"/>
            <a:ext cx="1014413" cy="5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4596679F-D831-4FE4-9984-73BA2C45EC17}"/>
              </a:ext>
            </a:extLst>
          </p:cNvPr>
          <p:cNvSpPr/>
          <p:nvPr/>
        </p:nvSpPr>
        <p:spPr>
          <a:xfrm>
            <a:off x="8215318" y="4224339"/>
            <a:ext cx="1014413" cy="5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413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3DF5B-D9AD-4958-974F-35B2596E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coletados, bora analisar.</a:t>
            </a:r>
            <a:endParaRPr lang="pt-BR" dirty="0"/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9F048990-661D-448E-9E3F-9937DA483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4841091"/>
              </p:ext>
            </p:extLst>
          </p:nvPr>
        </p:nvGraphicFramePr>
        <p:xfrm>
          <a:off x="1554131" y="1690688"/>
          <a:ext cx="9083738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38">
                  <a:extLst>
                    <a:ext uri="{9D8B030D-6E8A-4147-A177-3AD203B41FA5}">
                      <a16:colId xmlns:a16="http://schemas.microsoft.com/office/drawing/2014/main" val="184026484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3118924150"/>
                    </a:ext>
                  </a:extLst>
                </a:gridCol>
                <a:gridCol w="1436116">
                  <a:extLst>
                    <a:ext uri="{9D8B030D-6E8A-4147-A177-3AD203B41FA5}">
                      <a16:colId xmlns:a16="http://schemas.microsoft.com/office/drawing/2014/main" val="30933426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78224466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158089093"/>
                    </a:ext>
                  </a:extLst>
                </a:gridCol>
                <a:gridCol w="1814512">
                  <a:extLst>
                    <a:ext uri="{9D8B030D-6E8A-4147-A177-3AD203B41FA5}">
                      <a16:colId xmlns:a16="http://schemas.microsoft.com/office/drawing/2014/main" val="143377048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065966748"/>
                    </a:ext>
                  </a:extLst>
                </a:gridCol>
              </a:tblGrid>
              <a:tr h="62357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Peso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Tamanho do casco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Nº de ovos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Circunferência do pescoço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Envergadura das patas dianteiras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49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5,330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50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6,140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9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7,350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6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8,250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32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93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24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09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98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62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6B7B09-57B5-4422-AEA8-09D4635F799B}"/>
              </a:ext>
            </a:extLst>
          </p:cNvPr>
          <p:cNvSpPr/>
          <p:nvPr/>
        </p:nvSpPr>
        <p:spPr>
          <a:xfrm>
            <a:off x="438069" y="559390"/>
            <a:ext cx="86818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Conteúdo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7E902EB-8FE9-4BD2-8A5B-F7AFD9083497}"/>
              </a:ext>
            </a:extLst>
          </p:cNvPr>
          <p:cNvSpPr txBox="1">
            <a:spLocks/>
          </p:cNvSpPr>
          <p:nvPr/>
        </p:nvSpPr>
        <p:spPr>
          <a:xfrm>
            <a:off x="1012402" y="2052795"/>
            <a:ext cx="7364363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O que é um dado?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Qual a diferença entre dado e variável?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Como elaborar um experimento científico?</a:t>
            </a:r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8A71D6B8-EC46-4FB2-B5C9-38EBDB4E5EE0}"/>
              </a:ext>
            </a:extLst>
          </p:cNvPr>
          <p:cNvSpPr/>
          <p:nvPr/>
        </p:nvSpPr>
        <p:spPr>
          <a:xfrm>
            <a:off x="7798121" y="2057903"/>
            <a:ext cx="1157288" cy="1376205"/>
          </a:xfrm>
          <a:prstGeom prst="rightBrace">
            <a:avLst>
              <a:gd name="adj1" fmla="val 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4696C4-214C-420B-A990-0643819A12C4}"/>
              </a:ext>
            </a:extLst>
          </p:cNvPr>
          <p:cNvSpPr txBox="1"/>
          <p:nvPr/>
        </p:nvSpPr>
        <p:spPr>
          <a:xfrm>
            <a:off x="9119953" y="247397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anose="020B0606020202030204" pitchFamily="34" charset="0"/>
              </a:rPr>
              <a:t>Parte 1</a:t>
            </a:r>
          </a:p>
        </p:txBody>
      </p:sp>
    </p:spTree>
    <p:extLst>
      <p:ext uri="{BB962C8B-B14F-4D97-AF65-F5344CB8AC3E}">
        <p14:creationId xmlns:p14="http://schemas.microsoft.com/office/powerpoint/2010/main" val="2290842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3DF5B-D9AD-4958-974F-35B2596E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coletados, bora analisar.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3178E7C-0C84-4B45-8038-FC97CC5E886E}"/>
              </a:ext>
            </a:extLst>
          </p:cNvPr>
          <p:cNvSpPr txBox="1"/>
          <p:nvPr/>
        </p:nvSpPr>
        <p:spPr>
          <a:xfrm>
            <a:off x="379252" y="4510880"/>
            <a:ext cx="85075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333333"/>
                </a:solidFill>
                <a:effectLst/>
                <a:latin typeface="Bahnschrift SemiLight SemiConde" panose="020B0502040204020203" pitchFamily="34" charset="0"/>
              </a:rPr>
              <a:t>Através dos dados coletados, podemos ESTIMAR o valor do PARÂMETRO da população.</a:t>
            </a:r>
          </a:p>
          <a:p>
            <a:endParaRPr lang="pt-BR" sz="2800" dirty="0">
              <a:solidFill>
                <a:srgbClr val="333333"/>
              </a:solidFill>
              <a:latin typeface="Bahnschrift SemiLight SemiConde" panose="020B0502040204020203" pitchFamily="34" charset="0"/>
            </a:endParaRPr>
          </a:p>
          <a:p>
            <a:r>
              <a:rPr lang="pt-BR" sz="2800" dirty="0">
                <a:solidFill>
                  <a:srgbClr val="333333"/>
                </a:solidFill>
                <a:latin typeface="Bahnschrift SemiLight SemiConde" panose="020B0502040204020203" pitchFamily="34" charset="0"/>
              </a:rPr>
              <a:t>Peso médio da população: </a:t>
            </a:r>
            <a:r>
              <a:rPr lang="pt-BR" sz="2600" dirty="0">
                <a:latin typeface="Bahnschrift SemiLight SemiConde" panose="020B0502040204020203" pitchFamily="34" charset="0"/>
              </a:rPr>
              <a:t>7,320 Kg</a:t>
            </a:r>
          </a:p>
          <a:p>
            <a:r>
              <a:rPr lang="pt-BR" sz="2800" dirty="0">
                <a:latin typeface="Bahnschrift SemiLight SemiConde" panose="020B0502040204020203" pitchFamily="34" charset="0"/>
              </a:rPr>
              <a:t>Peso médio estimado pela nossa amostragem: 6,620 Kg</a:t>
            </a:r>
            <a:endParaRPr lang="pt-BR" sz="2800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0054D2D-3A37-49BC-8318-170387ADC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165365"/>
              </p:ext>
            </p:extLst>
          </p:nvPr>
        </p:nvGraphicFramePr>
        <p:xfrm>
          <a:off x="1554131" y="1690688"/>
          <a:ext cx="9083738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38">
                  <a:extLst>
                    <a:ext uri="{9D8B030D-6E8A-4147-A177-3AD203B41FA5}">
                      <a16:colId xmlns:a16="http://schemas.microsoft.com/office/drawing/2014/main" val="184026484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3118924150"/>
                    </a:ext>
                  </a:extLst>
                </a:gridCol>
                <a:gridCol w="1436116">
                  <a:extLst>
                    <a:ext uri="{9D8B030D-6E8A-4147-A177-3AD203B41FA5}">
                      <a16:colId xmlns:a16="http://schemas.microsoft.com/office/drawing/2014/main" val="30933426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78224466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158089093"/>
                    </a:ext>
                  </a:extLst>
                </a:gridCol>
                <a:gridCol w="1814512">
                  <a:extLst>
                    <a:ext uri="{9D8B030D-6E8A-4147-A177-3AD203B41FA5}">
                      <a16:colId xmlns:a16="http://schemas.microsoft.com/office/drawing/2014/main" val="143377048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065966748"/>
                    </a:ext>
                  </a:extLst>
                </a:gridCol>
              </a:tblGrid>
              <a:tr h="62357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Peso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Tamanho do casco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Nº de ovos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Circunferência do pescoço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Envergadura das patas dianteiras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49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5,330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50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6,140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9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835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09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98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037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nimação de sucesso, O Show da Luna! explica o coronavírus e mostra como a  ciência é importante">
            <a:extLst>
              <a:ext uri="{FF2B5EF4-FFF2-40B4-BE49-F238E27FC236}">
                <a16:creationId xmlns:a16="http://schemas.microsoft.com/office/drawing/2014/main" id="{23EAE02D-220C-467A-8F26-E2821EB3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0B93D89-0782-45F7-A390-92BB22B79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desenhar o nosso experimento?</a:t>
            </a:r>
            <a:endParaRPr lang="pt-BR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6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D6A48F2-A95D-4045-B0C6-8BD2B169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024495" y="2024493"/>
            <a:ext cx="6858002" cy="28090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2EBD04-FD9A-402A-9684-7907C1844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5483" y="899375"/>
            <a:ext cx="8288593" cy="3078140"/>
          </a:xfrm>
        </p:spPr>
        <p:txBody>
          <a:bodyPr>
            <a:normAutofit/>
          </a:bodyPr>
          <a:lstStyle/>
          <a:p>
            <a:pPr algn="l"/>
            <a:r>
              <a:rPr lang="pt-BR" sz="9000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Dados e variáveis</a:t>
            </a:r>
            <a:br>
              <a:rPr lang="pt-BR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5000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ou o que fazer para responder uma pergunta científica (Parte 2)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A6EC72-1068-4E5B-99AE-47737F074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5483" y="4767689"/>
            <a:ext cx="4981416" cy="1036436"/>
          </a:xfrm>
        </p:spPr>
        <p:txBody>
          <a:bodyPr>
            <a:normAutofit/>
          </a:bodyPr>
          <a:lstStyle/>
          <a:p>
            <a:pPr algn="l"/>
            <a:r>
              <a:rPr lang="pt-BR" sz="2775" dirty="0">
                <a:latin typeface="Arial Narrow" panose="020B0606020202030204" pitchFamily="34" charset="0"/>
              </a:rPr>
              <a:t>Otávio César Marchetti</a:t>
            </a:r>
            <a:endParaRPr lang="pt-BR" dirty="0">
              <a:latin typeface="Arial Narrow" panose="020B060602020203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5167788-450E-43B9-84D7-8432563B5A91}"/>
              </a:ext>
            </a:extLst>
          </p:cNvPr>
          <p:cNvGrpSpPr>
            <a:grpSpLocks noChangeAspect="1"/>
          </p:cNvGrpSpPr>
          <p:nvPr/>
        </p:nvGrpSpPr>
        <p:grpSpPr>
          <a:xfrm>
            <a:off x="3288222" y="5804125"/>
            <a:ext cx="3351698" cy="924567"/>
            <a:chOff x="4129593" y="5364556"/>
            <a:chExt cx="4604820" cy="127024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3F3623F-55C1-4AF5-BFA7-1E3749104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9593" y="5807015"/>
              <a:ext cx="3160303" cy="827782"/>
            </a:xfrm>
            <a:prstGeom prst="rect">
              <a:avLst/>
            </a:prstGeom>
          </p:spPr>
        </p:pic>
        <p:pic>
          <p:nvPicPr>
            <p:cNvPr id="1026" name="Picture 2" descr="UFABC Logo – Universidade Federal do ABC - PNG e Vetor - Download ...">
              <a:extLst>
                <a:ext uri="{FF2B5EF4-FFF2-40B4-BE49-F238E27FC236}">
                  <a16:creationId xmlns:a16="http://schemas.microsoft.com/office/drawing/2014/main" id="{12702154-3F96-4DE2-BA4C-E131B8CBA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892" y="5364556"/>
              <a:ext cx="1290521" cy="1270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FF62E978-EB43-428B-A2D8-F9F57B49B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097" y="0"/>
            <a:ext cx="779758" cy="162072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62BB4A2-F4D6-439A-8C88-02DF6EF8F462}"/>
              </a:ext>
            </a:extLst>
          </p:cNvPr>
          <p:cNvSpPr/>
          <p:nvPr/>
        </p:nvSpPr>
        <p:spPr>
          <a:xfrm>
            <a:off x="7661225" y="260819"/>
            <a:ext cx="36763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IX Semana da Biologia UFABC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E65116-DBFD-46FC-B80F-39C74F60C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009" y="5830347"/>
            <a:ext cx="2300282" cy="9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225959E-8931-9646-8735-90085E284C45}"/>
              </a:ext>
            </a:extLst>
          </p:cNvPr>
          <p:cNvGraphicFramePr/>
          <p:nvPr/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Nuvem 2">
            <a:extLst>
              <a:ext uri="{FF2B5EF4-FFF2-40B4-BE49-F238E27FC236}">
                <a16:creationId xmlns:a16="http://schemas.microsoft.com/office/drawing/2014/main" id="{1BD6A5A4-8B4D-41A1-8832-B76658C66111}"/>
              </a:ext>
            </a:extLst>
          </p:cNvPr>
          <p:cNvSpPr/>
          <p:nvPr/>
        </p:nvSpPr>
        <p:spPr>
          <a:xfrm>
            <a:off x="7915275" y="600075"/>
            <a:ext cx="3657600" cy="1090613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Arial Narrow" panose="020B0606020202030204" pitchFamily="34" charset="0"/>
              </a:rPr>
              <a:t>Recapitulando...</a:t>
            </a:r>
          </a:p>
        </p:txBody>
      </p:sp>
    </p:spTree>
    <p:extLst>
      <p:ext uri="{BB962C8B-B14F-4D97-AF65-F5344CB8AC3E}">
        <p14:creationId xmlns:p14="http://schemas.microsoft.com/office/powerpoint/2010/main" val="371561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como estimador de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populações</a:t>
            </a:r>
            <a:endParaRPr lang="es-VE" sz="4400" dirty="0">
              <a:solidFill>
                <a:schemeClr val="bg2">
                  <a:lumMod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Tartaruga Ícone - Download Grátis, PNG e Vetores">
            <a:extLst>
              <a:ext uri="{FF2B5EF4-FFF2-40B4-BE49-F238E27FC236}">
                <a16:creationId xmlns:a16="http://schemas.microsoft.com/office/drawing/2014/main" id="{1FE91746-DC48-42DA-A548-4C2026E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69068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artaruga Ícone - Download Grátis, PNG e Vetores">
            <a:extLst>
              <a:ext uri="{FF2B5EF4-FFF2-40B4-BE49-F238E27FC236}">
                <a16:creationId xmlns:a16="http://schemas.microsoft.com/office/drawing/2014/main" id="{C15E4347-03D3-4B0C-B0D5-B578DD95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" y="244792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artaruga Ícone - Download Grátis, PNG e Vetores">
            <a:extLst>
              <a:ext uri="{FF2B5EF4-FFF2-40B4-BE49-F238E27FC236}">
                <a16:creationId xmlns:a16="http://schemas.microsoft.com/office/drawing/2014/main" id="{F826178E-72A0-45DC-9457-441A966F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1" y="316825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artaruga Ícone - Download Grátis, PNG e Vetores">
            <a:extLst>
              <a:ext uri="{FF2B5EF4-FFF2-40B4-BE49-F238E27FC236}">
                <a16:creationId xmlns:a16="http://schemas.microsoft.com/office/drawing/2014/main" id="{8926F522-4254-4C39-A2D0-F1CFFD67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9479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artaruga Ícone - Download Grátis, PNG e Vetores">
            <a:extLst>
              <a:ext uri="{FF2B5EF4-FFF2-40B4-BE49-F238E27FC236}">
                <a16:creationId xmlns:a16="http://schemas.microsoft.com/office/drawing/2014/main" id="{07194BCD-190E-4CF6-97DC-E8C2F6CB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35559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rtaruga Ícone - Download Grátis, PNG e Vetores">
            <a:extLst>
              <a:ext uri="{FF2B5EF4-FFF2-40B4-BE49-F238E27FC236}">
                <a16:creationId xmlns:a16="http://schemas.microsoft.com/office/drawing/2014/main" id="{DDC06EC4-DB29-4294-B859-5436FECB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32" y="327342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artaruga Ícone - Download Grátis, PNG e Vetores">
            <a:extLst>
              <a:ext uri="{FF2B5EF4-FFF2-40B4-BE49-F238E27FC236}">
                <a16:creationId xmlns:a16="http://schemas.microsoft.com/office/drawing/2014/main" id="{6A25698A-5F37-4427-B29D-E41823E0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0" y="408542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artaruga Ícone - Download Grátis, PNG e Vetores">
            <a:extLst>
              <a:ext uri="{FF2B5EF4-FFF2-40B4-BE49-F238E27FC236}">
                <a16:creationId xmlns:a16="http://schemas.microsoft.com/office/drawing/2014/main" id="{E19B2E64-6A9D-4202-B96F-55299563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4" y="349639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artaruga Ícone - Download Grátis, PNG e Vetores">
            <a:extLst>
              <a:ext uri="{FF2B5EF4-FFF2-40B4-BE49-F238E27FC236}">
                <a16:creationId xmlns:a16="http://schemas.microsoft.com/office/drawing/2014/main" id="{79E33C61-6EF8-47A8-B7D9-893C6DB5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6" y="435610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artaruga Ícone - Download Grátis, PNG e Vetores">
            <a:extLst>
              <a:ext uri="{FF2B5EF4-FFF2-40B4-BE49-F238E27FC236}">
                <a16:creationId xmlns:a16="http://schemas.microsoft.com/office/drawing/2014/main" id="{CFA8FA04-CDA6-47B2-A3FE-1E21145D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91966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artaruga Ícone - Download Grátis, PNG e Vetores">
            <a:extLst>
              <a:ext uri="{FF2B5EF4-FFF2-40B4-BE49-F238E27FC236}">
                <a16:creationId xmlns:a16="http://schemas.microsoft.com/office/drawing/2014/main" id="{8CC1CE7E-1568-49E1-91F4-E104AD97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" y="493156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artaruga Ícone - Download Grátis, PNG e Vetores">
            <a:extLst>
              <a:ext uri="{FF2B5EF4-FFF2-40B4-BE49-F238E27FC236}">
                <a16:creationId xmlns:a16="http://schemas.microsoft.com/office/drawing/2014/main" id="{9E755DC5-2F6E-4ABF-974F-CB25B415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506014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artaruga Ícone - Download Grátis, PNG e Vetores">
            <a:extLst>
              <a:ext uri="{FF2B5EF4-FFF2-40B4-BE49-F238E27FC236}">
                <a16:creationId xmlns:a16="http://schemas.microsoft.com/office/drawing/2014/main" id="{2C17D608-F0FC-4AE7-8AD4-C28B80C1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artaruga Ícone - Download Grátis, PNG e Vetores">
            <a:extLst>
              <a:ext uri="{FF2B5EF4-FFF2-40B4-BE49-F238E27FC236}">
                <a16:creationId xmlns:a16="http://schemas.microsoft.com/office/drawing/2014/main" id="{CDFBA066-63DC-4E53-9750-DACB2BD8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97693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artaruga Ícone - Download Grátis, PNG e Vetores">
            <a:extLst>
              <a:ext uri="{FF2B5EF4-FFF2-40B4-BE49-F238E27FC236}">
                <a16:creationId xmlns:a16="http://schemas.microsoft.com/office/drawing/2014/main" id="{ED3B57AC-6E8A-4777-90AC-D7823D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583247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rtaruga Ícone - Download Grátis, PNG e Vetores">
            <a:extLst>
              <a:ext uri="{FF2B5EF4-FFF2-40B4-BE49-F238E27FC236}">
                <a16:creationId xmlns:a16="http://schemas.microsoft.com/office/drawing/2014/main" id="{FD66AAE1-51CF-45CC-812D-B301F5C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29748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artaruga Ícone - Download Grátis, PNG e Vetores">
            <a:extLst>
              <a:ext uri="{FF2B5EF4-FFF2-40B4-BE49-F238E27FC236}">
                <a16:creationId xmlns:a16="http://schemas.microsoft.com/office/drawing/2014/main" id="{BA4C8DED-BF1A-4441-B425-31D9E56E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1" y="340995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artaruga Ícone - Download Grátis, PNG e Vetores">
            <a:extLst>
              <a:ext uri="{FF2B5EF4-FFF2-40B4-BE49-F238E27FC236}">
                <a16:creationId xmlns:a16="http://schemas.microsoft.com/office/drawing/2014/main" id="{8339273E-6BF8-415B-810E-0C996E1B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6" y="467439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artaruga Ícone - Download Grátis, PNG e Vetores">
            <a:extLst>
              <a:ext uri="{FF2B5EF4-FFF2-40B4-BE49-F238E27FC236}">
                <a16:creationId xmlns:a16="http://schemas.microsoft.com/office/drawing/2014/main" id="{AD97C226-CC4F-403B-A0FD-9A115879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6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artaruga Ícone - Download Grátis, PNG e Vetores">
            <a:extLst>
              <a:ext uri="{FF2B5EF4-FFF2-40B4-BE49-F238E27FC236}">
                <a16:creationId xmlns:a16="http://schemas.microsoft.com/office/drawing/2014/main" id="{91B60592-DCF6-407C-A4FF-1E3E7E87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14575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C1FBA45-A3CC-45E1-8679-8900E21125B5}"/>
              </a:ext>
            </a:extLst>
          </p:cNvPr>
          <p:cNvSpPr/>
          <p:nvPr/>
        </p:nvSpPr>
        <p:spPr>
          <a:xfrm>
            <a:off x="1383506" y="1227142"/>
            <a:ext cx="3274219" cy="223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6BB753-0544-4261-956A-AA7361903577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População 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07F082-0528-4AB8-B77F-554FDA6282A5}"/>
              </a:ext>
            </a:extLst>
          </p:cNvPr>
          <p:cNvSpPr txBox="1"/>
          <p:nvPr/>
        </p:nvSpPr>
        <p:spPr>
          <a:xfrm>
            <a:off x="6098382" y="2400301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Amostra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CBA1438-E593-45F2-86E2-4DFC9F1B2863}"/>
              </a:ext>
            </a:extLst>
          </p:cNvPr>
          <p:cNvSpPr txBox="1"/>
          <p:nvPr/>
        </p:nvSpPr>
        <p:spPr>
          <a:xfrm>
            <a:off x="9476188" y="2143126"/>
            <a:ext cx="2330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Variável 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75E7A9C-CA80-4409-995A-2D41B8DFAE67}"/>
              </a:ext>
            </a:extLst>
          </p:cNvPr>
          <p:cNvSpPr txBox="1"/>
          <p:nvPr/>
        </p:nvSpPr>
        <p:spPr>
          <a:xfrm>
            <a:off x="6098382" y="4314829"/>
            <a:ext cx="19597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de observação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5333019-2E3A-4CE3-B662-2EB063FFF3AE}"/>
              </a:ext>
            </a:extLst>
          </p:cNvPr>
          <p:cNvSpPr txBox="1"/>
          <p:nvPr/>
        </p:nvSpPr>
        <p:spPr>
          <a:xfrm>
            <a:off x="9632154" y="4160877"/>
            <a:ext cx="22550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Dado</a:t>
            </a:r>
            <a:endParaRPr lang="pt-BR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81FF6E6-BB46-49D7-BCFC-0ED96BCB10EA}"/>
              </a:ext>
            </a:extLst>
          </p:cNvPr>
          <p:cNvSpPr/>
          <p:nvPr/>
        </p:nvSpPr>
        <p:spPr>
          <a:xfrm>
            <a:off x="8215318" y="2111370"/>
            <a:ext cx="1014413" cy="5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4596679F-D831-4FE4-9984-73BA2C45EC17}"/>
              </a:ext>
            </a:extLst>
          </p:cNvPr>
          <p:cNvSpPr/>
          <p:nvPr/>
        </p:nvSpPr>
        <p:spPr>
          <a:xfrm>
            <a:off x="8215318" y="4224339"/>
            <a:ext cx="1014413" cy="5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Nuvem 48">
            <a:extLst>
              <a:ext uri="{FF2B5EF4-FFF2-40B4-BE49-F238E27FC236}">
                <a16:creationId xmlns:a16="http://schemas.microsoft.com/office/drawing/2014/main" id="{3D8B92B7-E164-4433-BACC-BFA5ADE8DF36}"/>
              </a:ext>
            </a:extLst>
          </p:cNvPr>
          <p:cNvSpPr/>
          <p:nvPr/>
        </p:nvSpPr>
        <p:spPr>
          <a:xfrm>
            <a:off x="7915275" y="600075"/>
            <a:ext cx="3657600" cy="1090613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Arial Narrow" panose="020B0606020202030204" pitchFamily="34" charset="0"/>
              </a:rPr>
              <a:t>Recapitulando...</a:t>
            </a:r>
          </a:p>
        </p:txBody>
      </p:sp>
    </p:spTree>
    <p:extLst>
      <p:ext uri="{BB962C8B-B14F-4D97-AF65-F5344CB8AC3E}">
        <p14:creationId xmlns:p14="http://schemas.microsoft.com/office/powerpoint/2010/main" val="3979465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nimação de sucesso, O Show da Luna! explica o coronavírus e mostra como a  ciência é importante">
            <a:extLst>
              <a:ext uri="{FF2B5EF4-FFF2-40B4-BE49-F238E27FC236}">
                <a16:creationId xmlns:a16="http://schemas.microsoft.com/office/drawing/2014/main" id="{23EAE02D-220C-467A-8F26-E2821EB3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0B93D89-0782-45F7-A390-92BB22B79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desenhar o nosso experimento?</a:t>
            </a:r>
            <a:endParaRPr lang="pt-BR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31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3DF5B-D9AD-4958-974F-35B2596E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Método dedutivo-indutivo</a:t>
            </a:r>
            <a:endParaRPr lang="pt-BR" dirty="0">
              <a:latin typeface="Bahnschrift Light Condensed" panose="020B0502040204020203" pitchFamily="34" charset="0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D78978A3-2D31-B24B-8E82-980CF23A4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052438"/>
              </p:ext>
            </p:extLst>
          </p:nvPr>
        </p:nvGraphicFramePr>
        <p:xfrm>
          <a:off x="838200" y="1271588"/>
          <a:ext cx="3705225" cy="1500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Abiogênese e Biogênese - Biologia | Manual do Enem">
            <a:extLst>
              <a:ext uri="{FF2B5EF4-FFF2-40B4-BE49-F238E27FC236}">
                <a16:creationId xmlns:a16="http://schemas.microsoft.com/office/drawing/2014/main" id="{8BF53362-263F-4AAD-A11F-1064F3CCB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8890" r="71139" b="57360"/>
          <a:stretch/>
        </p:blipFill>
        <p:spPr bwMode="auto">
          <a:xfrm>
            <a:off x="4965674" y="3786187"/>
            <a:ext cx="2260651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C98105-4172-466B-A335-D2B21BF36781}"/>
              </a:ext>
            </a:extLst>
          </p:cNvPr>
          <p:cNvSpPr txBox="1"/>
          <p:nvPr/>
        </p:nvSpPr>
        <p:spPr>
          <a:xfrm>
            <a:off x="5260182" y="2045940"/>
            <a:ext cx="6093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dirty="0">
                <a:latin typeface="Arial Narrow" panose="020B0606020202030204" pitchFamily="34" charset="0"/>
              </a:rPr>
              <a:t>Francesco </a:t>
            </a:r>
            <a:r>
              <a:rPr lang="pt-BR" sz="2400" dirty="0" err="1">
                <a:latin typeface="Arial Narrow" panose="020B0606020202030204" pitchFamily="34" charset="0"/>
              </a:rPr>
              <a:t>Redi</a:t>
            </a:r>
            <a:r>
              <a:rPr lang="pt-BR" sz="2400" dirty="0">
                <a:latin typeface="Arial Narrow" panose="020B0606020202030204" pitchFamily="34" charset="0"/>
              </a:rPr>
              <a:t> (1626-1697)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49FD259E-B17E-4B80-9F48-5704230691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1479125"/>
              </p:ext>
            </p:extLst>
          </p:nvPr>
        </p:nvGraphicFramePr>
        <p:xfrm>
          <a:off x="838200" y="666570"/>
          <a:ext cx="3705225" cy="2105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71586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iogênese e Biogênese - Biologia | Manual do Enem">
            <a:extLst>
              <a:ext uri="{FF2B5EF4-FFF2-40B4-BE49-F238E27FC236}">
                <a16:creationId xmlns:a16="http://schemas.microsoft.com/office/drawing/2014/main" id="{8BF53362-263F-4AAD-A11F-1064F3CCB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8890" r="71139" b="57360"/>
          <a:stretch/>
        </p:blipFill>
        <p:spPr bwMode="auto">
          <a:xfrm>
            <a:off x="4965674" y="3786187"/>
            <a:ext cx="2260651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C98105-4172-466B-A335-D2B21BF36781}"/>
              </a:ext>
            </a:extLst>
          </p:cNvPr>
          <p:cNvSpPr txBox="1"/>
          <p:nvPr/>
        </p:nvSpPr>
        <p:spPr>
          <a:xfrm>
            <a:off x="5179221" y="1815733"/>
            <a:ext cx="60936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dirty="0">
                <a:latin typeface="Arial Narrow" panose="020B0606020202030204" pitchFamily="34" charset="0"/>
              </a:rPr>
              <a:t>Moscas adultas colocam ovos em pedaços de carne, que dão origem a novas moscas.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7AA2B19-4500-46D8-9A21-C01289832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5101796"/>
              </p:ext>
            </p:extLst>
          </p:nvPr>
        </p:nvGraphicFramePr>
        <p:xfrm>
          <a:off x="838200" y="666570"/>
          <a:ext cx="3705225" cy="2105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BBA052BA-CBB3-4FCF-B407-1A258EC9FA6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Método dedutivo-indutivo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1146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3DF5B-D9AD-4958-974F-35B2596E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Método dedutivo-indutivo</a:t>
            </a:r>
            <a:endParaRPr lang="pt-BR"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D78978A3-2D31-B24B-8E82-980CF23A4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115362"/>
              </p:ext>
            </p:extLst>
          </p:nvPr>
        </p:nvGraphicFramePr>
        <p:xfrm>
          <a:off x="838200" y="666570"/>
          <a:ext cx="3705225" cy="2105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Abiogênese e Biogênese - Biologia | Manual do Enem">
            <a:extLst>
              <a:ext uri="{FF2B5EF4-FFF2-40B4-BE49-F238E27FC236}">
                <a16:creationId xmlns:a16="http://schemas.microsoft.com/office/drawing/2014/main" id="{8BF53362-263F-4AAD-A11F-1064F3CCB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8890" r="71139" b="57360"/>
          <a:stretch/>
        </p:blipFill>
        <p:spPr bwMode="auto">
          <a:xfrm>
            <a:off x="4965674" y="3786187"/>
            <a:ext cx="2260651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C98105-4172-466B-A335-D2B21BF36781}"/>
              </a:ext>
            </a:extLst>
          </p:cNvPr>
          <p:cNvSpPr txBox="1"/>
          <p:nvPr/>
        </p:nvSpPr>
        <p:spPr>
          <a:xfrm>
            <a:off x="5179221" y="1815733"/>
            <a:ext cx="60936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dirty="0">
                <a:latin typeface="Arial Narrow" panose="020B0606020202030204" pitchFamily="34" charset="0"/>
              </a:rPr>
              <a:t>Impedir que moscas cheguem ao pedaço de carne irá impedir que novas moscas surjam.</a:t>
            </a:r>
          </a:p>
        </p:txBody>
      </p:sp>
    </p:spTree>
    <p:extLst>
      <p:ext uri="{BB962C8B-B14F-4D97-AF65-F5344CB8AC3E}">
        <p14:creationId xmlns:p14="http://schemas.microsoft.com/office/powerpoint/2010/main" val="2452618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B1A00-BA19-4AC4-A451-7B7A5EBB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hnschrift Light Condensed" panose="020B0502040204020203" pitchFamily="34" charset="0"/>
              </a:rPr>
              <a:t>Método científico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E86CA7-B8B3-4E60-AD83-951904F5F0B2}"/>
              </a:ext>
            </a:extLst>
          </p:cNvPr>
          <p:cNvCxnSpPr>
            <a:cxnSpLocks/>
          </p:cNvCxnSpPr>
          <p:nvPr/>
        </p:nvCxnSpPr>
        <p:spPr>
          <a:xfrm>
            <a:off x="1300166" y="2471738"/>
            <a:ext cx="10072683" cy="285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626EE09-959F-43CD-B8AF-06FFE24B32EC}"/>
              </a:ext>
            </a:extLst>
          </p:cNvPr>
          <p:cNvCxnSpPr/>
          <p:nvPr/>
        </p:nvCxnSpPr>
        <p:spPr>
          <a:xfrm>
            <a:off x="1457325" y="2271712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3391836-5869-4777-B1E7-6F305CE6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9" y="2900363"/>
            <a:ext cx="1781175" cy="17811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DD2331-3FAD-4125-9F33-A813437E9867}"/>
              </a:ext>
            </a:extLst>
          </p:cNvPr>
          <p:cNvSpPr txBox="1"/>
          <p:nvPr/>
        </p:nvSpPr>
        <p:spPr>
          <a:xfrm>
            <a:off x="519116" y="4913650"/>
            <a:ext cx="156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Observo o fenômeno e faço perguntas</a:t>
            </a:r>
          </a:p>
        </p:txBody>
      </p:sp>
      <p:sp>
        <p:nvSpPr>
          <p:cNvPr id="13" name="AutoShape 6" descr="Sobre Vacinas, método científico e transparência na ciência (parte 1) |  Coronavírus (COVID-19) | Especial Blogs de Ciências da Unicamp">
            <a:extLst>
              <a:ext uri="{FF2B5EF4-FFF2-40B4-BE49-F238E27FC236}">
                <a16:creationId xmlns:a16="http://schemas.microsoft.com/office/drawing/2014/main" id="{63F81B09-D08C-4329-BF3D-09FF3F9A61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17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6B7B09-57B5-4422-AEA8-09D4635F799B}"/>
              </a:ext>
            </a:extLst>
          </p:cNvPr>
          <p:cNvSpPr/>
          <p:nvPr/>
        </p:nvSpPr>
        <p:spPr>
          <a:xfrm>
            <a:off x="438069" y="559390"/>
            <a:ext cx="86818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Conteúdo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7E902EB-8FE9-4BD2-8A5B-F7AFD9083497}"/>
              </a:ext>
            </a:extLst>
          </p:cNvPr>
          <p:cNvSpPr txBox="1">
            <a:spLocks/>
          </p:cNvSpPr>
          <p:nvPr/>
        </p:nvSpPr>
        <p:spPr>
          <a:xfrm>
            <a:off x="1012402" y="2052795"/>
            <a:ext cx="7364363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O que é um dado?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Qual a diferença entre dado e variável?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Como elaborar um experimento científico?</a:t>
            </a:r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8A71D6B8-EC46-4FB2-B5C9-38EBDB4E5EE0}"/>
              </a:ext>
            </a:extLst>
          </p:cNvPr>
          <p:cNvSpPr/>
          <p:nvPr/>
        </p:nvSpPr>
        <p:spPr>
          <a:xfrm>
            <a:off x="7798121" y="2057903"/>
            <a:ext cx="1157288" cy="1376205"/>
          </a:xfrm>
          <a:prstGeom prst="rightBrace">
            <a:avLst>
              <a:gd name="adj1" fmla="val 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1462E917-7924-44E6-BF81-B956A3B6E9E9}"/>
              </a:ext>
            </a:extLst>
          </p:cNvPr>
          <p:cNvSpPr/>
          <p:nvPr/>
        </p:nvSpPr>
        <p:spPr>
          <a:xfrm>
            <a:off x="7798121" y="3580390"/>
            <a:ext cx="1157288" cy="595312"/>
          </a:xfrm>
          <a:prstGeom prst="rightBrace">
            <a:avLst>
              <a:gd name="adj1" fmla="val 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4696C4-214C-420B-A990-0643819A12C4}"/>
              </a:ext>
            </a:extLst>
          </p:cNvPr>
          <p:cNvSpPr txBox="1"/>
          <p:nvPr/>
        </p:nvSpPr>
        <p:spPr>
          <a:xfrm>
            <a:off x="9119953" y="247397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anose="020B0606020202030204" pitchFamily="34" charset="0"/>
              </a:rPr>
              <a:t>Parte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C8A9C79-232E-4DF1-9EB1-FDAADC8F82DF}"/>
              </a:ext>
            </a:extLst>
          </p:cNvPr>
          <p:cNvSpPr txBox="1"/>
          <p:nvPr/>
        </p:nvSpPr>
        <p:spPr>
          <a:xfrm>
            <a:off x="9119953" y="364721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anose="020B0606020202030204" pitchFamily="34" charset="0"/>
              </a:rPr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3762301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timologia de Hipótese – Origem do Conceito">
            <a:extLst>
              <a:ext uri="{FF2B5EF4-FFF2-40B4-BE49-F238E27FC236}">
                <a16:creationId xmlns:a16="http://schemas.microsoft.com/office/drawing/2014/main" id="{562A891C-DD87-4EC4-AE5C-BB7BA6B0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5" y="3049845"/>
            <a:ext cx="2365371" cy="178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BB1A00-BA19-4AC4-A451-7B7A5EBB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hnschrift Light Condensed" panose="020B0502040204020203" pitchFamily="34" charset="0"/>
              </a:rPr>
              <a:t>Método científico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E86CA7-B8B3-4E60-AD83-951904F5F0B2}"/>
              </a:ext>
            </a:extLst>
          </p:cNvPr>
          <p:cNvCxnSpPr>
            <a:cxnSpLocks/>
          </p:cNvCxnSpPr>
          <p:nvPr/>
        </p:nvCxnSpPr>
        <p:spPr>
          <a:xfrm>
            <a:off x="1300166" y="2471738"/>
            <a:ext cx="10072683" cy="285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626EE09-959F-43CD-B8AF-06FFE24B32EC}"/>
              </a:ext>
            </a:extLst>
          </p:cNvPr>
          <p:cNvCxnSpPr/>
          <p:nvPr/>
        </p:nvCxnSpPr>
        <p:spPr>
          <a:xfrm>
            <a:off x="1457325" y="2271712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3391836-5869-4777-B1E7-6F305CE6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9" y="2900363"/>
            <a:ext cx="1781175" cy="17811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DD2331-3FAD-4125-9F33-A813437E9867}"/>
              </a:ext>
            </a:extLst>
          </p:cNvPr>
          <p:cNvSpPr txBox="1"/>
          <p:nvPr/>
        </p:nvSpPr>
        <p:spPr>
          <a:xfrm>
            <a:off x="519116" y="4913650"/>
            <a:ext cx="156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Observo o fenômeno e faço perguntas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14DEC05-8B73-4ECB-945B-65DA4C5F8164}"/>
              </a:ext>
            </a:extLst>
          </p:cNvPr>
          <p:cNvCxnSpPr/>
          <p:nvPr/>
        </p:nvCxnSpPr>
        <p:spPr>
          <a:xfrm>
            <a:off x="2944820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8D16D6-70E0-4E5F-807C-6967B6E97306}"/>
              </a:ext>
            </a:extLst>
          </p:cNvPr>
          <p:cNvSpPr txBox="1"/>
          <p:nvPr/>
        </p:nvSpPr>
        <p:spPr>
          <a:xfrm>
            <a:off x="2190754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Crio a minha hipótese</a:t>
            </a:r>
          </a:p>
        </p:txBody>
      </p:sp>
      <p:sp>
        <p:nvSpPr>
          <p:cNvPr id="13" name="AutoShape 6" descr="Sobre Vacinas, método científico e transparência na ciência (parte 1) |  Coronavírus (COVID-19) | Especial Blogs de Ciências da Unicamp">
            <a:extLst>
              <a:ext uri="{FF2B5EF4-FFF2-40B4-BE49-F238E27FC236}">
                <a16:creationId xmlns:a16="http://schemas.microsoft.com/office/drawing/2014/main" id="{63F81B09-D08C-4329-BF3D-09FF3F9A61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622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timologia de Hipótese – Origem do Conceito">
            <a:extLst>
              <a:ext uri="{FF2B5EF4-FFF2-40B4-BE49-F238E27FC236}">
                <a16:creationId xmlns:a16="http://schemas.microsoft.com/office/drawing/2014/main" id="{562A891C-DD87-4EC4-AE5C-BB7BA6B0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5" y="3049845"/>
            <a:ext cx="2365371" cy="178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BB1A00-BA19-4AC4-A451-7B7A5EBB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hnschrift Light Condensed" panose="020B0502040204020203" pitchFamily="34" charset="0"/>
              </a:rPr>
              <a:t>Método científico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E86CA7-B8B3-4E60-AD83-951904F5F0B2}"/>
              </a:ext>
            </a:extLst>
          </p:cNvPr>
          <p:cNvCxnSpPr>
            <a:cxnSpLocks/>
          </p:cNvCxnSpPr>
          <p:nvPr/>
        </p:nvCxnSpPr>
        <p:spPr>
          <a:xfrm>
            <a:off x="1300166" y="2471738"/>
            <a:ext cx="10072683" cy="285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626EE09-959F-43CD-B8AF-06FFE24B32EC}"/>
              </a:ext>
            </a:extLst>
          </p:cNvPr>
          <p:cNvCxnSpPr/>
          <p:nvPr/>
        </p:nvCxnSpPr>
        <p:spPr>
          <a:xfrm>
            <a:off x="1457325" y="2271712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3391836-5869-4777-B1E7-6F305CE6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9" y="2900363"/>
            <a:ext cx="1781175" cy="17811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DD2331-3FAD-4125-9F33-A813437E9867}"/>
              </a:ext>
            </a:extLst>
          </p:cNvPr>
          <p:cNvSpPr txBox="1"/>
          <p:nvPr/>
        </p:nvSpPr>
        <p:spPr>
          <a:xfrm>
            <a:off x="519116" y="4913650"/>
            <a:ext cx="156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Observo o fenômeno e faço perguntas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14DEC05-8B73-4ECB-945B-65DA4C5F8164}"/>
              </a:ext>
            </a:extLst>
          </p:cNvPr>
          <p:cNvCxnSpPr/>
          <p:nvPr/>
        </p:nvCxnSpPr>
        <p:spPr>
          <a:xfrm>
            <a:off x="2944820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8D16D6-70E0-4E5F-807C-6967B6E97306}"/>
              </a:ext>
            </a:extLst>
          </p:cNvPr>
          <p:cNvSpPr txBox="1"/>
          <p:nvPr/>
        </p:nvSpPr>
        <p:spPr>
          <a:xfrm>
            <a:off x="2190754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Crio a minha hipótese</a:t>
            </a:r>
          </a:p>
        </p:txBody>
      </p:sp>
      <p:pic>
        <p:nvPicPr>
          <p:cNvPr id="2052" name="Picture 4" descr="Como o método científico se aplica às pesquisas sobre o novo coronavírus -">
            <a:extLst>
              <a:ext uri="{FF2B5EF4-FFF2-40B4-BE49-F238E27FC236}">
                <a16:creationId xmlns:a16="http://schemas.microsoft.com/office/drawing/2014/main" id="{8772224F-ADAD-40D4-989E-59ECD6329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6" t="4027" r="10886" b="8578"/>
          <a:stretch/>
        </p:blipFill>
        <p:spPr bwMode="auto">
          <a:xfrm>
            <a:off x="3935421" y="3019380"/>
            <a:ext cx="2365371" cy="184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64E6228-B218-40C9-898F-E088B7B6D9FB}"/>
              </a:ext>
            </a:extLst>
          </p:cNvPr>
          <p:cNvCxnSpPr/>
          <p:nvPr/>
        </p:nvCxnSpPr>
        <p:spPr>
          <a:xfrm>
            <a:off x="4937134" y="2286000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F3B2A6-A9FA-4352-A4C4-AE208E4C815A}"/>
              </a:ext>
            </a:extLst>
          </p:cNvPr>
          <p:cNvSpPr txBox="1"/>
          <p:nvPr/>
        </p:nvSpPr>
        <p:spPr>
          <a:xfrm>
            <a:off x="4254507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Realizo experimentos</a:t>
            </a:r>
          </a:p>
        </p:txBody>
      </p:sp>
      <p:sp>
        <p:nvSpPr>
          <p:cNvPr id="13" name="AutoShape 6" descr="Sobre Vacinas, método científico e transparência na ciência (parte 1) |  Coronavírus (COVID-19) | Especial Blogs de Ciências da Unicamp">
            <a:extLst>
              <a:ext uri="{FF2B5EF4-FFF2-40B4-BE49-F238E27FC236}">
                <a16:creationId xmlns:a16="http://schemas.microsoft.com/office/drawing/2014/main" id="{63F81B09-D08C-4329-BF3D-09FF3F9A61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439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timologia de Hipótese – Origem do Conceito">
            <a:extLst>
              <a:ext uri="{FF2B5EF4-FFF2-40B4-BE49-F238E27FC236}">
                <a16:creationId xmlns:a16="http://schemas.microsoft.com/office/drawing/2014/main" id="{562A891C-DD87-4EC4-AE5C-BB7BA6B0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5" y="3049845"/>
            <a:ext cx="2365371" cy="178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BB1A00-BA19-4AC4-A451-7B7A5EBB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hnschrift Light Condensed" panose="020B0502040204020203" pitchFamily="34" charset="0"/>
              </a:rPr>
              <a:t>Método científico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E86CA7-B8B3-4E60-AD83-951904F5F0B2}"/>
              </a:ext>
            </a:extLst>
          </p:cNvPr>
          <p:cNvCxnSpPr>
            <a:cxnSpLocks/>
          </p:cNvCxnSpPr>
          <p:nvPr/>
        </p:nvCxnSpPr>
        <p:spPr>
          <a:xfrm>
            <a:off x="1300166" y="2471738"/>
            <a:ext cx="10072683" cy="285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626EE09-959F-43CD-B8AF-06FFE24B32EC}"/>
              </a:ext>
            </a:extLst>
          </p:cNvPr>
          <p:cNvCxnSpPr/>
          <p:nvPr/>
        </p:nvCxnSpPr>
        <p:spPr>
          <a:xfrm>
            <a:off x="1457325" y="2271712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3391836-5869-4777-B1E7-6F305CE6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9" y="2900363"/>
            <a:ext cx="1781175" cy="17811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DD2331-3FAD-4125-9F33-A813437E9867}"/>
              </a:ext>
            </a:extLst>
          </p:cNvPr>
          <p:cNvSpPr txBox="1"/>
          <p:nvPr/>
        </p:nvSpPr>
        <p:spPr>
          <a:xfrm>
            <a:off x="519116" y="4913650"/>
            <a:ext cx="156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Observo o fenômeno e faço perguntas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14DEC05-8B73-4ECB-945B-65DA4C5F8164}"/>
              </a:ext>
            </a:extLst>
          </p:cNvPr>
          <p:cNvCxnSpPr/>
          <p:nvPr/>
        </p:nvCxnSpPr>
        <p:spPr>
          <a:xfrm>
            <a:off x="2944820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8D16D6-70E0-4E5F-807C-6967B6E97306}"/>
              </a:ext>
            </a:extLst>
          </p:cNvPr>
          <p:cNvSpPr txBox="1"/>
          <p:nvPr/>
        </p:nvSpPr>
        <p:spPr>
          <a:xfrm>
            <a:off x="2190754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Crio a minha hipótese</a:t>
            </a:r>
          </a:p>
        </p:txBody>
      </p:sp>
      <p:pic>
        <p:nvPicPr>
          <p:cNvPr id="2052" name="Picture 4" descr="Como o método científico se aplica às pesquisas sobre o novo coronavírus -">
            <a:extLst>
              <a:ext uri="{FF2B5EF4-FFF2-40B4-BE49-F238E27FC236}">
                <a16:creationId xmlns:a16="http://schemas.microsoft.com/office/drawing/2014/main" id="{8772224F-ADAD-40D4-989E-59ECD6329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6" t="4027" r="10886" b="8578"/>
          <a:stretch/>
        </p:blipFill>
        <p:spPr bwMode="auto">
          <a:xfrm>
            <a:off x="3935421" y="3019380"/>
            <a:ext cx="2365371" cy="184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64E6228-B218-40C9-898F-E088B7B6D9FB}"/>
              </a:ext>
            </a:extLst>
          </p:cNvPr>
          <p:cNvCxnSpPr/>
          <p:nvPr/>
        </p:nvCxnSpPr>
        <p:spPr>
          <a:xfrm>
            <a:off x="4937134" y="2286000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F3B2A6-A9FA-4352-A4C4-AE208E4C815A}"/>
              </a:ext>
            </a:extLst>
          </p:cNvPr>
          <p:cNvSpPr txBox="1"/>
          <p:nvPr/>
        </p:nvSpPr>
        <p:spPr>
          <a:xfrm>
            <a:off x="4254507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Realizo experimentos</a:t>
            </a:r>
          </a:p>
        </p:txBody>
      </p:sp>
      <p:sp>
        <p:nvSpPr>
          <p:cNvPr id="13" name="AutoShape 6" descr="Sobre Vacinas, método científico e transparência na ciência (parte 1) |  Coronavírus (COVID-19) | Especial Blogs de Ciências da Unicamp">
            <a:extLst>
              <a:ext uri="{FF2B5EF4-FFF2-40B4-BE49-F238E27FC236}">
                <a16:creationId xmlns:a16="http://schemas.microsoft.com/office/drawing/2014/main" id="{63F81B09-D08C-4329-BF3D-09FF3F9A61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6A13801-BE0A-440F-8092-549510A93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05" t="53125" r="35303" b="15308"/>
          <a:stretch/>
        </p:blipFill>
        <p:spPr>
          <a:xfrm>
            <a:off x="6641317" y="3171780"/>
            <a:ext cx="2808284" cy="1539446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ABB84-D5AD-4731-88C5-2EB70025CBCB}"/>
              </a:ext>
            </a:extLst>
          </p:cNvPr>
          <p:cNvCxnSpPr/>
          <p:nvPr/>
        </p:nvCxnSpPr>
        <p:spPr>
          <a:xfrm>
            <a:off x="8045458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BFA0C1-077C-452D-AEF6-EC8254283E64}"/>
              </a:ext>
            </a:extLst>
          </p:cNvPr>
          <p:cNvSpPr txBox="1"/>
          <p:nvPr/>
        </p:nvSpPr>
        <p:spPr>
          <a:xfrm>
            <a:off x="7373946" y="5052148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Analiso meus dados</a:t>
            </a:r>
          </a:p>
        </p:txBody>
      </p:sp>
    </p:spTree>
    <p:extLst>
      <p:ext uri="{BB962C8B-B14F-4D97-AF65-F5344CB8AC3E}">
        <p14:creationId xmlns:p14="http://schemas.microsoft.com/office/powerpoint/2010/main" val="2853151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timologia de Hipótese – Origem do Conceito">
            <a:extLst>
              <a:ext uri="{FF2B5EF4-FFF2-40B4-BE49-F238E27FC236}">
                <a16:creationId xmlns:a16="http://schemas.microsoft.com/office/drawing/2014/main" id="{562A891C-DD87-4EC4-AE5C-BB7BA6B0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5" y="3049845"/>
            <a:ext cx="2365371" cy="178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BB1A00-BA19-4AC4-A451-7B7A5EBB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hnschrift Light Condensed" panose="020B0502040204020203" pitchFamily="34" charset="0"/>
              </a:rPr>
              <a:t>Método científico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E86CA7-B8B3-4E60-AD83-951904F5F0B2}"/>
              </a:ext>
            </a:extLst>
          </p:cNvPr>
          <p:cNvCxnSpPr>
            <a:cxnSpLocks/>
          </p:cNvCxnSpPr>
          <p:nvPr/>
        </p:nvCxnSpPr>
        <p:spPr>
          <a:xfrm>
            <a:off x="1300166" y="2471738"/>
            <a:ext cx="10072683" cy="285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626EE09-959F-43CD-B8AF-06FFE24B32EC}"/>
              </a:ext>
            </a:extLst>
          </p:cNvPr>
          <p:cNvCxnSpPr/>
          <p:nvPr/>
        </p:nvCxnSpPr>
        <p:spPr>
          <a:xfrm>
            <a:off x="1457325" y="2271712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3391836-5869-4777-B1E7-6F305CE6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9" y="2900363"/>
            <a:ext cx="1781175" cy="17811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DD2331-3FAD-4125-9F33-A813437E9867}"/>
              </a:ext>
            </a:extLst>
          </p:cNvPr>
          <p:cNvSpPr txBox="1"/>
          <p:nvPr/>
        </p:nvSpPr>
        <p:spPr>
          <a:xfrm>
            <a:off x="519116" y="4913650"/>
            <a:ext cx="156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Observo o fenômeno e faço perguntas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14DEC05-8B73-4ECB-945B-65DA4C5F8164}"/>
              </a:ext>
            </a:extLst>
          </p:cNvPr>
          <p:cNvCxnSpPr/>
          <p:nvPr/>
        </p:nvCxnSpPr>
        <p:spPr>
          <a:xfrm>
            <a:off x="2944820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8D16D6-70E0-4E5F-807C-6967B6E97306}"/>
              </a:ext>
            </a:extLst>
          </p:cNvPr>
          <p:cNvSpPr txBox="1"/>
          <p:nvPr/>
        </p:nvSpPr>
        <p:spPr>
          <a:xfrm>
            <a:off x="2190754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Crio a minha hipótese</a:t>
            </a:r>
          </a:p>
        </p:txBody>
      </p:sp>
      <p:pic>
        <p:nvPicPr>
          <p:cNvPr id="2052" name="Picture 4" descr="Como o método científico se aplica às pesquisas sobre o novo coronavírus -">
            <a:extLst>
              <a:ext uri="{FF2B5EF4-FFF2-40B4-BE49-F238E27FC236}">
                <a16:creationId xmlns:a16="http://schemas.microsoft.com/office/drawing/2014/main" id="{8772224F-ADAD-40D4-989E-59ECD6329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6" t="4027" r="10886" b="8578"/>
          <a:stretch/>
        </p:blipFill>
        <p:spPr bwMode="auto">
          <a:xfrm>
            <a:off x="3935421" y="3019380"/>
            <a:ext cx="2365371" cy="184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64E6228-B218-40C9-898F-E088B7B6D9FB}"/>
              </a:ext>
            </a:extLst>
          </p:cNvPr>
          <p:cNvCxnSpPr/>
          <p:nvPr/>
        </p:nvCxnSpPr>
        <p:spPr>
          <a:xfrm>
            <a:off x="4937134" y="2286000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F3B2A6-A9FA-4352-A4C4-AE208E4C815A}"/>
              </a:ext>
            </a:extLst>
          </p:cNvPr>
          <p:cNvSpPr txBox="1"/>
          <p:nvPr/>
        </p:nvSpPr>
        <p:spPr>
          <a:xfrm>
            <a:off x="4254507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Realizo experimentos</a:t>
            </a:r>
          </a:p>
        </p:txBody>
      </p:sp>
      <p:sp>
        <p:nvSpPr>
          <p:cNvPr id="13" name="AutoShape 6" descr="Sobre Vacinas, método científico e transparência na ciência (parte 1) |  Coronavírus (COVID-19) | Especial Blogs de Ciências da Unicamp">
            <a:extLst>
              <a:ext uri="{FF2B5EF4-FFF2-40B4-BE49-F238E27FC236}">
                <a16:creationId xmlns:a16="http://schemas.microsoft.com/office/drawing/2014/main" id="{63F81B09-D08C-4329-BF3D-09FF3F9A61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6A13801-BE0A-440F-8092-549510A93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05" t="53125" r="35303" b="15308"/>
          <a:stretch/>
        </p:blipFill>
        <p:spPr>
          <a:xfrm>
            <a:off x="6641317" y="3171780"/>
            <a:ext cx="2808284" cy="1539446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ABB84-D5AD-4731-88C5-2EB70025CBCB}"/>
              </a:ext>
            </a:extLst>
          </p:cNvPr>
          <p:cNvCxnSpPr/>
          <p:nvPr/>
        </p:nvCxnSpPr>
        <p:spPr>
          <a:xfrm>
            <a:off x="8045458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BFA0C1-077C-452D-AEF6-EC8254283E64}"/>
              </a:ext>
            </a:extLst>
          </p:cNvPr>
          <p:cNvSpPr txBox="1"/>
          <p:nvPr/>
        </p:nvSpPr>
        <p:spPr>
          <a:xfrm>
            <a:off x="7373946" y="5052148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Analiso meus dados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61E2F33-34A6-4D3C-AAD2-027E18E23CAD}"/>
              </a:ext>
            </a:extLst>
          </p:cNvPr>
          <p:cNvCxnSpPr/>
          <p:nvPr/>
        </p:nvCxnSpPr>
        <p:spPr>
          <a:xfrm>
            <a:off x="10483855" y="2309811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62" name="Picture 14" descr="Exclamação Com Interrogação Emoji">
            <a:extLst>
              <a:ext uri="{FF2B5EF4-FFF2-40B4-BE49-F238E27FC236}">
                <a16:creationId xmlns:a16="http://schemas.microsoft.com/office/drawing/2014/main" id="{DEC790FB-44B0-4940-9675-A28A0157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126" y="3024143"/>
            <a:ext cx="1790704" cy="179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5B81E4-DE8D-4753-86CC-569047FFF0D9}"/>
              </a:ext>
            </a:extLst>
          </p:cNvPr>
          <p:cNvSpPr txBox="1"/>
          <p:nvPr/>
        </p:nvSpPr>
        <p:spPr>
          <a:xfrm>
            <a:off x="9831391" y="5052148"/>
            <a:ext cx="1541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Apresento conclusões e formulo novas perguntas</a:t>
            </a:r>
          </a:p>
        </p:txBody>
      </p:sp>
    </p:spTree>
    <p:extLst>
      <p:ext uri="{BB962C8B-B14F-4D97-AF65-F5344CB8AC3E}">
        <p14:creationId xmlns:p14="http://schemas.microsoft.com/office/powerpoint/2010/main" val="4089069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Nem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todo dado que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coleto é importante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4A64A3-B6EF-4672-BDE7-1A551F794166}"/>
              </a:ext>
            </a:extLst>
          </p:cNvPr>
          <p:cNvSpPr/>
          <p:nvPr/>
        </p:nvSpPr>
        <p:spPr>
          <a:xfrm>
            <a:off x="4911550" y="3270247"/>
            <a:ext cx="480730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>
                <a:latin typeface="Bahnschrift SemiLight SemiConde" panose="020B0502040204020203" pitchFamily="34" charset="0"/>
              </a:rPr>
              <a:t>Variáveis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Peso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Tamanho do casco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Número de ovos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Sexo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Circunferência do pescoço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Envergadura das patas dianteiras</a:t>
            </a:r>
          </a:p>
        </p:txBody>
      </p:sp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9" y="193834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13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Nem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todo dado que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coleto é importante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4A64A3-B6EF-4672-BDE7-1A551F794166}"/>
              </a:ext>
            </a:extLst>
          </p:cNvPr>
          <p:cNvSpPr/>
          <p:nvPr/>
        </p:nvSpPr>
        <p:spPr>
          <a:xfrm>
            <a:off x="4911550" y="3270247"/>
            <a:ext cx="480730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>
                <a:latin typeface="Bahnschrift SemiLight SemiConde" panose="020B0502040204020203" pitchFamily="34" charset="0"/>
              </a:rPr>
              <a:t>Variáveis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Peso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Tamanho do casco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Número de ovos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Sexo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Circunferência do pescoço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Envergadura das patas dianteiras</a:t>
            </a:r>
          </a:p>
        </p:txBody>
      </p:sp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9" y="193834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3BFE973-A6F0-4ABA-B2D0-6E39FAB03FF6}"/>
              </a:ext>
            </a:extLst>
          </p:cNvPr>
          <p:cNvCxnSpPr/>
          <p:nvPr/>
        </p:nvCxnSpPr>
        <p:spPr>
          <a:xfrm>
            <a:off x="4911550" y="4343400"/>
            <a:ext cx="26322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2BCCDCD-E37C-43AE-8841-662C66B957B2}"/>
              </a:ext>
            </a:extLst>
          </p:cNvPr>
          <p:cNvCxnSpPr>
            <a:cxnSpLocks/>
          </p:cNvCxnSpPr>
          <p:nvPr/>
        </p:nvCxnSpPr>
        <p:spPr>
          <a:xfrm>
            <a:off x="4911550" y="5110163"/>
            <a:ext cx="8034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7B2E609-A483-447E-8432-5BF4AA83D6EA}"/>
              </a:ext>
            </a:extLst>
          </p:cNvPr>
          <p:cNvCxnSpPr>
            <a:cxnSpLocks/>
          </p:cNvCxnSpPr>
          <p:nvPr/>
        </p:nvCxnSpPr>
        <p:spPr>
          <a:xfrm>
            <a:off x="4911550" y="5538788"/>
            <a:ext cx="35752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302CB19-88F2-4022-9376-C4EEA47B0E04}"/>
              </a:ext>
            </a:extLst>
          </p:cNvPr>
          <p:cNvCxnSpPr>
            <a:cxnSpLocks/>
          </p:cNvCxnSpPr>
          <p:nvPr/>
        </p:nvCxnSpPr>
        <p:spPr>
          <a:xfrm>
            <a:off x="4911550" y="5910262"/>
            <a:ext cx="447533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66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Nem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todo dado que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coleto é importante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4A64A3-B6EF-4672-BDE7-1A551F794166}"/>
              </a:ext>
            </a:extLst>
          </p:cNvPr>
          <p:cNvSpPr/>
          <p:nvPr/>
        </p:nvSpPr>
        <p:spPr>
          <a:xfrm>
            <a:off x="4911550" y="3270247"/>
            <a:ext cx="480730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>
                <a:latin typeface="Bahnschrift SemiLight SemiConde" panose="020B0502040204020203" pitchFamily="34" charset="0"/>
              </a:rPr>
              <a:t>Variáveis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Peso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Tamanho do casco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Número de ovos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Sexo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Circunferência do pescoço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Envergadura das patas dianteiras</a:t>
            </a:r>
          </a:p>
        </p:txBody>
      </p:sp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9" y="193834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3BFE973-A6F0-4ABA-B2D0-6E39FAB03FF6}"/>
              </a:ext>
            </a:extLst>
          </p:cNvPr>
          <p:cNvCxnSpPr/>
          <p:nvPr/>
        </p:nvCxnSpPr>
        <p:spPr>
          <a:xfrm>
            <a:off x="4911550" y="4343400"/>
            <a:ext cx="26322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2BCCDCD-E37C-43AE-8841-662C66B957B2}"/>
              </a:ext>
            </a:extLst>
          </p:cNvPr>
          <p:cNvCxnSpPr>
            <a:cxnSpLocks/>
          </p:cNvCxnSpPr>
          <p:nvPr/>
        </p:nvCxnSpPr>
        <p:spPr>
          <a:xfrm>
            <a:off x="4911550" y="5110163"/>
            <a:ext cx="8034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7B2E609-A483-447E-8432-5BF4AA83D6EA}"/>
              </a:ext>
            </a:extLst>
          </p:cNvPr>
          <p:cNvCxnSpPr>
            <a:cxnSpLocks/>
          </p:cNvCxnSpPr>
          <p:nvPr/>
        </p:nvCxnSpPr>
        <p:spPr>
          <a:xfrm>
            <a:off x="4911550" y="5538788"/>
            <a:ext cx="35752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302CB19-88F2-4022-9376-C4EEA47B0E04}"/>
              </a:ext>
            </a:extLst>
          </p:cNvPr>
          <p:cNvCxnSpPr>
            <a:cxnSpLocks/>
          </p:cNvCxnSpPr>
          <p:nvPr/>
        </p:nvCxnSpPr>
        <p:spPr>
          <a:xfrm>
            <a:off x="4911550" y="5910262"/>
            <a:ext cx="447533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Igual a 3">
            <a:extLst>
              <a:ext uri="{FF2B5EF4-FFF2-40B4-BE49-F238E27FC236}">
                <a16:creationId xmlns:a16="http://schemas.microsoft.com/office/drawing/2014/main" id="{D355BB39-9CAA-4076-B42F-0EE555D20164}"/>
              </a:ext>
            </a:extLst>
          </p:cNvPr>
          <p:cNvSpPr/>
          <p:nvPr/>
        </p:nvSpPr>
        <p:spPr>
          <a:xfrm>
            <a:off x="7784307" y="4057656"/>
            <a:ext cx="1243013" cy="7667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982453-695E-4750-A2DA-DC2F985E0FA3}"/>
              </a:ext>
            </a:extLst>
          </p:cNvPr>
          <p:cNvSpPr txBox="1"/>
          <p:nvPr/>
        </p:nvSpPr>
        <p:spPr>
          <a:xfrm>
            <a:off x="9162570" y="4117866"/>
            <a:ext cx="273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Light SemiConde" panose="020B0502040204020203" pitchFamily="34" charset="0"/>
              </a:rPr>
              <a:t>Menor esforço amostral e as mesmas conclusões</a:t>
            </a:r>
          </a:p>
        </p:txBody>
      </p:sp>
    </p:spTree>
    <p:extLst>
      <p:ext uri="{BB962C8B-B14F-4D97-AF65-F5344CB8AC3E}">
        <p14:creationId xmlns:p14="http://schemas.microsoft.com/office/powerpoint/2010/main" val="1937190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Quantas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réplicas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devo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ter?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9" y="219917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F57EBA-881D-4971-BF64-AFB7375369F3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amostral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0141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Quantas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réplicas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devo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ter?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9" y="219917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F57EBA-881D-4971-BF64-AFB7375369F3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amostral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E00E5D-7B20-4D8C-B8BB-C98D8A060DC9}"/>
              </a:ext>
            </a:extLst>
          </p:cNvPr>
          <p:cNvSpPr txBox="1"/>
          <p:nvPr/>
        </p:nvSpPr>
        <p:spPr>
          <a:xfrm>
            <a:off x="5155873" y="4240977"/>
            <a:ext cx="217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SemiLight SemiConde" panose="020B0502040204020203" pitchFamily="34" charset="0"/>
              </a:rPr>
              <a:t>Projeto piloto</a:t>
            </a:r>
          </a:p>
        </p:txBody>
      </p:sp>
    </p:spTree>
    <p:extLst>
      <p:ext uri="{BB962C8B-B14F-4D97-AF65-F5344CB8AC3E}">
        <p14:creationId xmlns:p14="http://schemas.microsoft.com/office/powerpoint/2010/main" val="3499910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Quantas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réplicas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devo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ter?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9" y="219917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F57EBA-881D-4971-BF64-AFB7375369F3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amostral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E00E5D-7B20-4D8C-B8BB-C98D8A060DC9}"/>
              </a:ext>
            </a:extLst>
          </p:cNvPr>
          <p:cNvSpPr txBox="1"/>
          <p:nvPr/>
        </p:nvSpPr>
        <p:spPr>
          <a:xfrm>
            <a:off x="5155873" y="4240977"/>
            <a:ext cx="217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SemiLight SemiConde" panose="020B0502040204020203" pitchFamily="34" charset="0"/>
              </a:rPr>
              <a:t>Projeto piloto</a:t>
            </a:r>
          </a:p>
        </p:txBody>
      </p:sp>
    </p:spTree>
    <p:extLst>
      <p:ext uri="{BB962C8B-B14F-4D97-AF65-F5344CB8AC3E}">
        <p14:creationId xmlns:p14="http://schemas.microsoft.com/office/powerpoint/2010/main" val="124156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</p:spTree>
    <p:extLst>
      <p:ext uri="{BB962C8B-B14F-4D97-AF65-F5344CB8AC3E}">
        <p14:creationId xmlns:p14="http://schemas.microsoft.com/office/powerpoint/2010/main" val="2650930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Quantas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réplicas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devo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ter?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9" y="219917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F57EBA-881D-4971-BF64-AFB7375369F3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amostral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E00E5D-7B20-4D8C-B8BB-C98D8A060DC9}"/>
              </a:ext>
            </a:extLst>
          </p:cNvPr>
          <p:cNvSpPr txBox="1"/>
          <p:nvPr/>
        </p:nvSpPr>
        <p:spPr>
          <a:xfrm>
            <a:off x="5155873" y="4240977"/>
            <a:ext cx="217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SemiLight SemiConde" panose="020B0502040204020203" pitchFamily="34" charset="0"/>
              </a:rPr>
              <a:t>Projeto piloto</a:t>
            </a:r>
          </a:p>
        </p:txBody>
      </p:sp>
      <p:pic>
        <p:nvPicPr>
          <p:cNvPr id="2052" name="Picture 4" descr="Ilustração Dinheiro PNG em alta resolução para baixar grátis!">
            <a:extLst>
              <a:ext uri="{FF2B5EF4-FFF2-40B4-BE49-F238E27FC236}">
                <a16:creationId xmlns:a16="http://schemas.microsoft.com/office/drawing/2014/main" id="{2289D018-45AF-4039-9D26-5A20E345E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144" y="4916981"/>
            <a:ext cx="2043113" cy="151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spertador tempo desenho desenho de ilustração vetorial | Vetor Premium">
            <a:extLst>
              <a:ext uri="{FF2B5EF4-FFF2-40B4-BE49-F238E27FC236}">
                <a16:creationId xmlns:a16="http://schemas.microsoft.com/office/drawing/2014/main" id="{273ECB55-11DB-416C-AE5A-BD05AD067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3" y="4764880"/>
            <a:ext cx="1814513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083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</p:spTree>
    <p:extLst>
      <p:ext uri="{BB962C8B-B14F-4D97-AF65-F5344CB8AC3E}">
        <p14:creationId xmlns:p14="http://schemas.microsoft.com/office/powerpoint/2010/main" val="199829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121271-6379-484E-8311-DB098F6A87EA}"/>
              </a:ext>
            </a:extLst>
          </p:cNvPr>
          <p:cNvSpPr txBox="1"/>
          <p:nvPr/>
        </p:nvSpPr>
        <p:spPr>
          <a:xfrm>
            <a:off x="438069" y="2157413"/>
            <a:ext cx="9848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pergunta?</a:t>
            </a:r>
            <a:br>
              <a:rPr lang="pt-BR" sz="2800" dirty="0">
                <a:latin typeface="Bahnschrift SemiLight SemiConde" panose="020B0502040204020203" pitchFamily="34" charset="0"/>
              </a:rPr>
            </a:br>
            <a:endParaRPr lang="pt-BR" sz="2800" dirty="0">
              <a:latin typeface="Bahnschrift SemiLight SemiConde" panose="020B0502040204020203" pitchFamily="34" charset="0"/>
            </a:endParaRPr>
          </a:p>
          <a:p>
            <a:endParaRPr lang="pt-BR" sz="28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587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121271-6379-484E-8311-DB098F6A87EA}"/>
              </a:ext>
            </a:extLst>
          </p:cNvPr>
          <p:cNvSpPr txBox="1"/>
          <p:nvPr/>
        </p:nvSpPr>
        <p:spPr>
          <a:xfrm>
            <a:off x="438069" y="2157413"/>
            <a:ext cx="9848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pergunta?</a:t>
            </a:r>
            <a:br>
              <a:rPr lang="pt-BR" sz="2800" dirty="0">
                <a:latin typeface="Bahnschrift SemiLight SemiConde" panose="020B0502040204020203" pitchFamily="34" charset="0"/>
              </a:rPr>
            </a:b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Quais dados eu preciso coletar pra responder minha pergunta?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24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121271-6379-484E-8311-DB098F6A87EA}"/>
              </a:ext>
            </a:extLst>
          </p:cNvPr>
          <p:cNvSpPr txBox="1"/>
          <p:nvPr/>
        </p:nvSpPr>
        <p:spPr>
          <a:xfrm>
            <a:off x="438069" y="2157413"/>
            <a:ext cx="98489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pergunta?</a:t>
            </a:r>
            <a:br>
              <a:rPr lang="pt-BR" sz="2800" dirty="0">
                <a:latin typeface="Bahnschrift SemiLight SemiConde" panose="020B0502040204020203" pitchFamily="34" charset="0"/>
              </a:rPr>
            </a:b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Quais dados eu preciso coletar pra responder minha pergunta?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previsão?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194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121271-6379-484E-8311-DB098F6A87EA}"/>
              </a:ext>
            </a:extLst>
          </p:cNvPr>
          <p:cNvSpPr txBox="1"/>
          <p:nvPr/>
        </p:nvSpPr>
        <p:spPr>
          <a:xfrm>
            <a:off x="438069" y="2157413"/>
            <a:ext cx="98489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pergunta?</a:t>
            </a:r>
            <a:br>
              <a:rPr lang="pt-BR" sz="2800" dirty="0">
                <a:latin typeface="Bahnschrift SemiLight SemiConde" panose="020B0502040204020203" pitchFamily="34" charset="0"/>
              </a:rPr>
            </a:b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Quais dados eu preciso coletar pra responder minha pergunta?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previsão?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vai ser o meu comparativo (controle)?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371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121271-6379-484E-8311-DB098F6A87EA}"/>
              </a:ext>
            </a:extLst>
          </p:cNvPr>
          <p:cNvSpPr txBox="1"/>
          <p:nvPr/>
        </p:nvSpPr>
        <p:spPr>
          <a:xfrm>
            <a:off x="438069" y="2157413"/>
            <a:ext cx="98489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pergunta?</a:t>
            </a:r>
            <a:br>
              <a:rPr lang="pt-BR" sz="2800" dirty="0">
                <a:latin typeface="Bahnschrift SemiLight SemiConde" panose="020B0502040204020203" pitchFamily="34" charset="0"/>
              </a:rPr>
            </a:b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Quais dados eu preciso coletar pra responder minha pergunta?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previsão?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vai ser o meu comparativo (controle)?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Quais variáveis que eu não controlo (aleatórias) podem influenciar meus resultados?</a:t>
            </a:r>
          </a:p>
        </p:txBody>
      </p:sp>
    </p:spTree>
    <p:extLst>
      <p:ext uri="{BB962C8B-B14F-4D97-AF65-F5344CB8AC3E}">
        <p14:creationId xmlns:p14="http://schemas.microsoft.com/office/powerpoint/2010/main" val="927794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ntendo água, grande, animal, azul&#10;&#10;Descrição gerada automaticamente">
            <a:extLst>
              <a:ext uri="{FF2B5EF4-FFF2-40B4-BE49-F238E27FC236}">
                <a16:creationId xmlns:a16="http://schemas.microsoft.com/office/drawing/2014/main" id="{01254F27-0CF6-4EEB-BF53-EE0F3CA82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9" b="170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98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 (linguagem de programação) – Wikipédia, a enciclopédia livre">
            <a:extLst>
              <a:ext uri="{FF2B5EF4-FFF2-40B4-BE49-F238E27FC236}">
                <a16:creationId xmlns:a16="http://schemas.microsoft.com/office/drawing/2014/main" id="{AB48AEB7-678F-48D7-ABB4-8902FDB96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1764" y="643467"/>
            <a:ext cx="718847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6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D1A978-2130-43EE-8428-DE3FD625139F}"/>
              </a:ext>
            </a:extLst>
          </p:cNvPr>
          <p:cNvSpPr txBox="1">
            <a:spLocks/>
          </p:cNvSpPr>
          <p:nvPr/>
        </p:nvSpPr>
        <p:spPr>
          <a:xfrm>
            <a:off x="438069" y="1895633"/>
            <a:ext cx="9620331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dado é </a:t>
            </a:r>
            <a:r>
              <a:rPr lang="es-419" sz="3000" dirty="0" err="1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registro, </a:t>
            </a:r>
            <a:r>
              <a:rPr lang="es-419" sz="3000" dirty="0" err="1">
                <a:latin typeface="Arial Narrow" panose="020B0606020202030204" pitchFamily="34" charset="0"/>
              </a:rPr>
              <a:t>uma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observação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es-419" sz="3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70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D1A978-2130-43EE-8428-DE3FD625139F}"/>
              </a:ext>
            </a:extLst>
          </p:cNvPr>
          <p:cNvSpPr txBox="1">
            <a:spLocks/>
          </p:cNvSpPr>
          <p:nvPr/>
        </p:nvSpPr>
        <p:spPr>
          <a:xfrm>
            <a:off x="438069" y="1895633"/>
            <a:ext cx="9620331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dado é </a:t>
            </a:r>
            <a:r>
              <a:rPr lang="es-419" sz="3000" dirty="0" err="1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registro, </a:t>
            </a:r>
            <a:r>
              <a:rPr lang="es-419" sz="3000" dirty="0" err="1">
                <a:latin typeface="Arial Narrow" panose="020B0606020202030204" pitchFamily="34" charset="0"/>
              </a:rPr>
              <a:t>uma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observação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es-419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A partir da coleta dos dados, podemos </a:t>
            </a:r>
            <a:r>
              <a:rPr lang="es-419" sz="3000" dirty="0" err="1">
                <a:latin typeface="Arial Narrow" panose="020B0606020202030204" pitchFamily="34" charset="0"/>
              </a:rPr>
              <a:t>extrair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informações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0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D1A978-2130-43EE-8428-DE3FD625139F}"/>
              </a:ext>
            </a:extLst>
          </p:cNvPr>
          <p:cNvSpPr txBox="1">
            <a:spLocks/>
          </p:cNvSpPr>
          <p:nvPr/>
        </p:nvSpPr>
        <p:spPr>
          <a:xfrm>
            <a:off x="438069" y="1895633"/>
            <a:ext cx="9620331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dado é </a:t>
            </a:r>
            <a:r>
              <a:rPr lang="es-419" sz="3000" dirty="0" err="1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registro, </a:t>
            </a:r>
            <a:r>
              <a:rPr lang="es-419" sz="3000" dirty="0" err="1">
                <a:latin typeface="Arial Narrow" panose="020B0606020202030204" pitchFamily="34" charset="0"/>
              </a:rPr>
              <a:t>uma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observação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es-419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A partir da coleta dos dados, podemos </a:t>
            </a:r>
            <a:r>
              <a:rPr lang="es-419" sz="3000" dirty="0" err="1">
                <a:latin typeface="Arial Narrow" panose="020B0606020202030204" pitchFamily="34" charset="0"/>
              </a:rPr>
              <a:t>extrair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informações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Os dados </a:t>
            </a:r>
            <a:r>
              <a:rPr lang="es-419" sz="3000" dirty="0" err="1">
                <a:latin typeface="Arial Narrow" panose="020B0606020202030204" pitchFamily="34" charset="0"/>
              </a:rPr>
              <a:t>podem</a:t>
            </a:r>
            <a:r>
              <a:rPr lang="es-419" sz="3000" dirty="0">
                <a:latin typeface="Arial Narrow" panose="020B0606020202030204" pitchFamily="34" charset="0"/>
              </a:rPr>
              <a:t> ser </a:t>
            </a:r>
            <a:r>
              <a:rPr lang="es-419" sz="3000" dirty="0" err="1">
                <a:latin typeface="Arial Narrow" panose="020B0606020202030204" pitchFamily="34" charset="0"/>
              </a:rPr>
              <a:t>qualitativos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ou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quantitativos</a:t>
            </a:r>
            <a:endParaRPr lang="es-419" sz="3000" dirty="0">
              <a:latin typeface="Arial Narrow" panose="020B0606020202030204" pitchFamily="34" charset="0"/>
            </a:endParaRPr>
          </a:p>
          <a:p>
            <a:endParaRPr lang="es-419" sz="3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1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D1A978-2130-43EE-8428-DE3FD625139F}"/>
              </a:ext>
            </a:extLst>
          </p:cNvPr>
          <p:cNvSpPr txBox="1">
            <a:spLocks/>
          </p:cNvSpPr>
          <p:nvPr/>
        </p:nvSpPr>
        <p:spPr>
          <a:xfrm>
            <a:off x="438069" y="1895633"/>
            <a:ext cx="9620331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dado é </a:t>
            </a:r>
            <a:r>
              <a:rPr lang="es-419" sz="3000" dirty="0" err="1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registro, </a:t>
            </a:r>
            <a:r>
              <a:rPr lang="es-419" sz="3000" dirty="0" err="1">
                <a:latin typeface="Arial Narrow" panose="020B0606020202030204" pitchFamily="34" charset="0"/>
              </a:rPr>
              <a:t>uma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observação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es-419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A partir da coleta dos dados, podemos </a:t>
            </a:r>
            <a:r>
              <a:rPr lang="es-419" sz="3000" dirty="0" err="1">
                <a:latin typeface="Arial Narrow" panose="020B0606020202030204" pitchFamily="34" charset="0"/>
              </a:rPr>
              <a:t>extrair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informações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Os dados </a:t>
            </a:r>
            <a:r>
              <a:rPr lang="es-419" sz="3000" dirty="0" err="1">
                <a:latin typeface="Arial Narrow" panose="020B0606020202030204" pitchFamily="34" charset="0"/>
              </a:rPr>
              <a:t>podem</a:t>
            </a:r>
            <a:r>
              <a:rPr lang="es-419" sz="3000" dirty="0">
                <a:latin typeface="Arial Narrow" panose="020B0606020202030204" pitchFamily="34" charset="0"/>
              </a:rPr>
              <a:t> ser </a:t>
            </a:r>
            <a:r>
              <a:rPr lang="es-419" sz="3000" dirty="0" err="1">
                <a:latin typeface="Arial Narrow" panose="020B0606020202030204" pitchFamily="34" charset="0"/>
              </a:rPr>
              <a:t>qualitativos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ou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quantitativos</a:t>
            </a:r>
            <a:endParaRPr lang="es-419" sz="3000" dirty="0">
              <a:latin typeface="Arial Narrow" panose="020B0606020202030204" pitchFamily="34" charset="0"/>
            </a:endParaRPr>
          </a:p>
          <a:p>
            <a:endParaRPr lang="es-419" sz="3000" dirty="0">
              <a:latin typeface="Arial Narrow" panose="020B0606020202030204" pitchFamily="34" charset="0"/>
            </a:endParaRPr>
          </a:p>
          <a:p>
            <a:r>
              <a:rPr lang="pt-BR" sz="3000" dirty="0">
                <a:latin typeface="Arial Narrow" panose="020B0606020202030204" pitchFamily="34" charset="0"/>
              </a:rPr>
              <a:t>Podem ser estruturados ou não estruturados</a:t>
            </a:r>
          </a:p>
          <a:p>
            <a:endParaRPr lang="pt-BR" sz="3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1321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3207</TotalTime>
  <Words>1152</Words>
  <Application>Microsoft Office PowerPoint</Application>
  <PresentationFormat>Widescreen</PresentationFormat>
  <Paragraphs>367</Paragraphs>
  <Slides>58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5" baseType="lpstr">
      <vt:lpstr>Arial</vt:lpstr>
      <vt:lpstr>Arial Narrow</vt:lpstr>
      <vt:lpstr>Bahnschrift Light Condensed</vt:lpstr>
      <vt:lpstr>Bahnschrift SemiLight SemiConde</vt:lpstr>
      <vt:lpstr>Calibri</vt:lpstr>
      <vt:lpstr>Calibri Light</vt:lpstr>
      <vt:lpstr>Tema do Office</vt:lpstr>
      <vt:lpstr>Dados e variáveis ou o que fazer para responder uma pergunta científica (Parte 1)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se obtém um dado?</vt:lpstr>
      <vt:lpstr>Como se obtém um dado?</vt:lpstr>
      <vt:lpstr>Como se obtém um dado?</vt:lpstr>
      <vt:lpstr>Como se obtém um dado?</vt:lpstr>
      <vt:lpstr>Como se obtém um dado?</vt:lpstr>
      <vt:lpstr>Quais tipos de dados existem?</vt:lpstr>
      <vt:lpstr>Quais tipos de dados existem?</vt:lpstr>
      <vt:lpstr>Quais tipos de dados existem?</vt:lpstr>
      <vt:lpstr>Quais tipos de dados existem?</vt:lpstr>
      <vt:lpstr>Quais tipos de dados existem?</vt:lpstr>
      <vt:lpstr>Quais tipos de dados existem?</vt:lpstr>
      <vt:lpstr>Dados como estimador de populações</vt:lpstr>
      <vt:lpstr>Dados como estimador de populações</vt:lpstr>
      <vt:lpstr>Apresentação do PowerPoint</vt:lpstr>
      <vt:lpstr>Dados como estimador de populações</vt:lpstr>
      <vt:lpstr>Dados como estimador de populações</vt:lpstr>
      <vt:lpstr>Dados coletados, bora analisar.</vt:lpstr>
      <vt:lpstr>Dados coletados, bora analisar.</vt:lpstr>
      <vt:lpstr>Como desenhar o nosso experimento?</vt:lpstr>
      <vt:lpstr>Dados e variáveis ou o que fazer para responder uma pergunta científica (Parte 2)</vt:lpstr>
      <vt:lpstr>Quais tipos de dados existem?</vt:lpstr>
      <vt:lpstr>Dados como estimador de populações</vt:lpstr>
      <vt:lpstr>Como desenhar o nosso experimento?</vt:lpstr>
      <vt:lpstr>Método dedutivo-indutivo</vt:lpstr>
      <vt:lpstr>Apresentação do PowerPoint</vt:lpstr>
      <vt:lpstr>Método dedutivo-indutivo</vt:lpstr>
      <vt:lpstr>Método científico</vt:lpstr>
      <vt:lpstr>Método científico</vt:lpstr>
      <vt:lpstr>Método científico</vt:lpstr>
      <vt:lpstr>Método científico</vt:lpstr>
      <vt:lpstr>Método científico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Guillermo Florez</dc:creator>
  <cp:lastModifiedBy>Otávio César Marchetti</cp:lastModifiedBy>
  <cp:revision>95</cp:revision>
  <dcterms:created xsi:type="dcterms:W3CDTF">2020-07-02T21:44:14Z</dcterms:created>
  <dcterms:modified xsi:type="dcterms:W3CDTF">2021-07-11T17:49:44Z</dcterms:modified>
</cp:coreProperties>
</file>